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3" r:id="rId6"/>
    <p:sldId id="264" r:id="rId7"/>
    <p:sldId id="266" r:id="rId8"/>
    <p:sldId id="262" r:id="rId9"/>
    <p:sldId id="265" r:id="rId10"/>
    <p:sldId id="260" r:id="rId11"/>
    <p:sldId id="269" r:id="rId12"/>
    <p:sldId id="281" r:id="rId13"/>
    <p:sldId id="271" r:id="rId14"/>
    <p:sldId id="287" r:id="rId15"/>
    <p:sldId id="279" r:id="rId16"/>
    <p:sldId id="268" r:id="rId17"/>
    <p:sldId id="280" r:id="rId18"/>
    <p:sldId id="261" r:id="rId19"/>
    <p:sldId id="273" r:id="rId20"/>
    <p:sldId id="282" r:id="rId21"/>
    <p:sldId id="272" r:id="rId22"/>
    <p:sldId id="284" r:id="rId23"/>
    <p:sldId id="277" r:id="rId24"/>
    <p:sldId id="283" r:id="rId25"/>
    <p:sldId id="278" r:id="rId26"/>
    <p:sldId id="286" r:id="rId27"/>
    <p:sldId id="276" r:id="rId28"/>
    <p:sldId id="285" r:id="rId29"/>
    <p:sldId id="274" r:id="rId30"/>
    <p:sldId id="267" r:id="rId31"/>
    <p:sldId id="270" r:id="rId32"/>
    <p:sldId id="300" r:id="rId33"/>
    <p:sldId id="275" r:id="rId34"/>
    <p:sldId id="299" r:id="rId35"/>
    <p:sldId id="288" r:id="rId36"/>
    <p:sldId id="302" r:id="rId37"/>
    <p:sldId id="289" r:id="rId38"/>
    <p:sldId id="303" r:id="rId39"/>
    <p:sldId id="290" r:id="rId40"/>
    <p:sldId id="301" r:id="rId41"/>
    <p:sldId id="291" r:id="rId42"/>
    <p:sldId id="298" r:id="rId43"/>
    <p:sldId id="292" r:id="rId44"/>
    <p:sldId id="304" r:id="rId45"/>
    <p:sldId id="293" r:id="rId46"/>
    <p:sldId id="305" r:id="rId47"/>
    <p:sldId id="294" r:id="rId48"/>
    <p:sldId id="306" r:id="rId49"/>
    <p:sldId id="295" r:id="rId50"/>
    <p:sldId id="307" r:id="rId51"/>
    <p:sldId id="296" r:id="rId52"/>
    <p:sldId id="308" r:id="rId53"/>
    <p:sldId id="309" r:id="rId5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6CE1"/>
    <a:srgbClr val="4646E2"/>
    <a:srgbClr val="1E1EC2"/>
    <a:srgbClr val="853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3607" autoAdjust="0"/>
  </p:normalViewPr>
  <p:slideViewPr>
    <p:cSldViewPr>
      <p:cViewPr varScale="1">
        <p:scale>
          <a:sx n="80" d="100"/>
          <a:sy n="80" d="100"/>
        </p:scale>
        <p:origin x="4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7DE1E-1557-4D82-BE45-8BC6D4D951C8}" type="datetimeFigureOut">
              <a:rPr lang="en-GB" smtClean="0"/>
              <a:t>05/01/2016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0C8D0-1CA1-4D06-9921-3F4F85B1A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087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735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"Hkmp5count-terr-wiki" by Cyrillic at the English language Wikipedia. Licensed under CC BY-SA 3.0 via Commons - https://commons.wikimedia.org/wiki/File:Hkmp5count-terr-wiki.jpg#/media/File:Hkmp5count-terr-wiki.jpg</a:t>
            </a:r>
          </a:p>
          <a:p>
            <a:r>
              <a:rPr lang="en-GB" dirty="0" smtClean="0"/>
              <a:t>"</a:t>
            </a:r>
            <a:r>
              <a:rPr lang="en-GB" dirty="0" err="1" smtClean="0"/>
              <a:t>M&amp;Prevolver</a:t>
            </a:r>
            <a:r>
              <a:rPr lang="en-GB" dirty="0" smtClean="0"/>
              <a:t>" by Original uploader was </a:t>
            </a:r>
            <a:r>
              <a:rPr lang="en-GB" dirty="0" err="1" smtClean="0"/>
              <a:t>Olegvolk</a:t>
            </a:r>
            <a:r>
              <a:rPr lang="en-GB" dirty="0" smtClean="0"/>
              <a:t> at </a:t>
            </a:r>
            <a:r>
              <a:rPr lang="en-GB" dirty="0" err="1" smtClean="0"/>
              <a:t>en.wikipedia</a:t>
            </a:r>
            <a:r>
              <a:rPr lang="en-GB" dirty="0" smtClean="0"/>
              <a:t> - Transferred from </a:t>
            </a:r>
            <a:r>
              <a:rPr lang="en-GB" dirty="0" err="1" smtClean="0"/>
              <a:t>en.wikipedia</a:t>
            </a:r>
            <a:r>
              <a:rPr lang="en-GB" dirty="0" smtClean="0"/>
              <a:t>; Transfer was stated to be made by </a:t>
            </a:r>
            <a:r>
              <a:rPr lang="en-GB" dirty="0" err="1" smtClean="0"/>
              <a:t>User:OhanaUnited</a:t>
            </a:r>
            <a:r>
              <a:rPr lang="en-GB" dirty="0" smtClean="0"/>
              <a:t>.. Licensed under CC BY 2.5 via Commons - https://commons.wikimedia.org/wiki/File:M%26Prevolver.jpg#/media/File:M%26Prevolver.jpg</a:t>
            </a:r>
          </a:p>
          <a:p>
            <a:r>
              <a:rPr lang="en-GB" dirty="0" smtClean="0"/>
              <a:t>"Galil-Sniper-Galatz-r001" by Source: </a:t>
            </a:r>
            <a:r>
              <a:rPr lang="en-GB" dirty="0" err="1" smtClean="0"/>
              <a:t>Vitaly</a:t>
            </a:r>
            <a:r>
              <a:rPr lang="en-GB" dirty="0" smtClean="0"/>
              <a:t> V. </a:t>
            </a:r>
            <a:r>
              <a:rPr lang="en-GB" dirty="0" err="1" smtClean="0"/>
              <a:t>KuzminProcessing</a:t>
            </a:r>
            <a:r>
              <a:rPr lang="en-GB" dirty="0" smtClean="0"/>
              <a:t> and masking: </a:t>
            </a:r>
            <a:r>
              <a:rPr lang="en-GB" dirty="0" err="1" smtClean="0"/>
              <a:t>MathKnight</a:t>
            </a:r>
            <a:r>
              <a:rPr lang="en-GB" dirty="0" smtClean="0"/>
              <a:t> - Own work based on File:Fort-301 InterpolitexPart539.jpg. </a:t>
            </a:r>
            <a:r>
              <a:rPr lang="en-GB" smtClean="0"/>
              <a:t>Licensed under CC BY-SA 4.0 via Wikimedia Commons - https://commons.wikimedia.org/wiki/File:Galil-Sniper-Galatz-r001.jpg#/media/File:Galil-Sniper-Galatz-r001.jpg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167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"Rich tea" by Sean Whitton (</a:t>
            </a:r>
            <a:r>
              <a:rPr lang="en-GB" dirty="0" err="1" smtClean="0"/>
              <a:t>User:Xyrael</a:t>
            </a:r>
            <a:r>
              <a:rPr lang="en-GB" dirty="0" smtClean="0"/>
              <a:t>) - Own work. Licensed under CC BY-SA 3.0 via Commons - https://commons.wikimedia.org/wiki/File:Rich_tea.jpg#/media/File:Rich_tea.jpg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096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By </a:t>
            </a:r>
            <a:r>
              <a:rPr lang="en-GB" dirty="0" err="1" smtClean="0"/>
              <a:t>PierreSelim</a:t>
            </a:r>
            <a:r>
              <a:rPr lang="en-GB" dirty="0" smtClean="0"/>
              <a:t> (Own work) [CC BY 3.0 (http://creativecommons.org/licenses/by/3.0)], via Wikimedia Commons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180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By Maximo leandro83 </a:t>
            </a:r>
            <a:r>
              <a:rPr lang="en-GB" dirty="0" err="1" smtClean="0"/>
              <a:t>yogil</a:t>
            </a:r>
            <a:r>
              <a:rPr lang="en-GB" dirty="0" smtClean="0"/>
              <a:t> (es </a:t>
            </a:r>
            <a:r>
              <a:rPr lang="en-GB" dirty="0" err="1" smtClean="0"/>
              <a:t>mio</a:t>
            </a:r>
            <a:r>
              <a:rPr lang="en-GB" dirty="0" smtClean="0"/>
              <a:t> </a:t>
            </a:r>
            <a:r>
              <a:rPr lang="en-GB" dirty="0" err="1" smtClean="0"/>
              <a:t>gil</a:t>
            </a:r>
            <a:r>
              <a:rPr lang="en-GB" dirty="0" smtClean="0"/>
              <a:t>) [GFDL (http://www.gnu.org/copyleft/fdl.html) or CC BY-SA 4.0-3.0-2.5-2.0-1.0 (http://creativecommons.org/licenses/by-sa/4.0-3.0-2.5-2.0-1.0)], via Wikimedia Commons</a:t>
            </a:r>
          </a:p>
          <a:p>
            <a:r>
              <a:rPr lang="en-GB" dirty="0" smtClean="0"/>
              <a:t>By </a:t>
            </a:r>
            <a:r>
              <a:rPr lang="en-GB" dirty="0" err="1" smtClean="0"/>
              <a:t>Waugsberg</a:t>
            </a:r>
            <a:r>
              <a:rPr lang="en-GB" dirty="0" smtClean="0"/>
              <a:t> (Own work) [GFDL (http://www.gnu.org/copyleft/fdl.html) or CC BY-SA 3.0 (http://creativecommons.org/licenses/by-sa/3.0)], via Wikimedia Commons</a:t>
            </a:r>
          </a:p>
          <a:p>
            <a:r>
              <a:rPr lang="en-GB" dirty="0" smtClean="0"/>
              <a:t>By Eugene0126jp (Own work) [CC BY-SA 3.0 (http://creativecommons.org/licenses/by-sa/3.0) or GFDL (http://www.gnu.org/copyleft/fdl.html)], via Wikimedia Commons</a:t>
            </a:r>
          </a:p>
          <a:p>
            <a:r>
              <a:rPr lang="en-GB" dirty="0" smtClean="0"/>
              <a:t>By Eli Duke (Flickr) [CC BY-SA 2.0 (http://creativecommons.org/licenses/by-sa/2.0)], via Wikimedia Commons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90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69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643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By </a:t>
            </a:r>
            <a:r>
              <a:rPr lang="en-GB" dirty="0" err="1" smtClean="0"/>
              <a:t>Achim</a:t>
            </a:r>
            <a:r>
              <a:rPr lang="en-GB" dirty="0" smtClean="0"/>
              <a:t> </a:t>
            </a:r>
            <a:r>
              <a:rPr lang="en-GB" dirty="0" err="1" smtClean="0"/>
              <a:t>Hering</a:t>
            </a:r>
            <a:r>
              <a:rPr lang="en-GB" dirty="0" smtClean="0"/>
              <a:t> (Own work) [GFDL (http://www.gnu.org/copyleft/fdl.html) or CC BY 3.0 (http://creativecommons.org/licenses/by/3.0)], via Wikimedia Commons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251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By Derek Keats (https://www.flickr.com/photos/dkeats/6329682952) [CC BY 2.0 (http://creativecommons.org/licenses/by/2.0)], via Wikimedia Commons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677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309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"</a:t>
            </a:r>
            <a:r>
              <a:rPr lang="en-GB" dirty="0" err="1" smtClean="0"/>
              <a:t>Gaoliang</a:t>
            </a:r>
            <a:r>
              <a:rPr lang="en-GB" dirty="0" smtClean="0"/>
              <a:t> Bridge". Licensed under CC BY-SA 3.0 via Wikimedia Commons - https://commons.wikimedia.org/wiki/File:Gaoliang_Bridge.JPG#/media/File:Gaoliang_Bridge.JPG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30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704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By </a:t>
            </a:r>
            <a:r>
              <a:rPr lang="en-GB" dirty="0" err="1" smtClean="0"/>
              <a:t>Acabashi</a:t>
            </a:r>
            <a:r>
              <a:rPr lang="en-GB" dirty="0" smtClean="0"/>
              <a:t> (Own work) [CC BY-SA 4.0 (http://creativecommons.org/licenses/by-sa/4.0)], via Wikimedia Commons</a:t>
            </a:r>
          </a:p>
          <a:p>
            <a:r>
              <a:rPr lang="en-GB" dirty="0" smtClean="0"/>
              <a:t>By Keven Law from Los Angeles, USA (Flickr) [CC BY-SA 2.0 (http://creativecommons.org/licenses/by-sa/2.0)], via Wikimedia Commons</a:t>
            </a:r>
          </a:p>
          <a:p>
            <a:r>
              <a:rPr lang="en-GB" dirty="0" smtClean="0"/>
              <a:t>Christine Matthews [CC BY-SA 2.0 (http://creativecommons.org/licenses/by-sa/2.0)], via Wikimedia Commons</a:t>
            </a:r>
          </a:p>
          <a:p>
            <a:r>
              <a:rPr lang="en-GB" dirty="0" smtClean="0"/>
              <a:t>Christine Matthews [CC BY-SA 2.0 (http://creativecommons.org/licenses/by-sa/2.0)], via Wikimedia Commons</a:t>
            </a:r>
          </a:p>
          <a:p>
            <a:r>
              <a:rPr lang="en-GB" dirty="0" smtClean="0"/>
              <a:t>"Cat in </a:t>
            </a:r>
            <a:r>
              <a:rPr lang="en-GB" dirty="0" err="1" smtClean="0"/>
              <a:t>Kautokeino</a:t>
            </a:r>
            <a:r>
              <a:rPr lang="en-GB" dirty="0" smtClean="0"/>
              <a:t>" by </a:t>
            </a:r>
            <a:r>
              <a:rPr lang="en-GB" dirty="0" err="1" smtClean="0"/>
              <a:t>Barasoaindarra</a:t>
            </a:r>
            <a:r>
              <a:rPr lang="en-GB" dirty="0" smtClean="0"/>
              <a:t> - Own work. Licensed under CC BY-SA 2.5 via Wikimedia Commons - https://commons.wikimedia.org/wiki/File:Cat_in_Kautokeino.jpg#/media/File:Cat_in_Kautokeino.jpg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218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072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"Worsted wool yarn" by </a:t>
            </a:r>
            <a:r>
              <a:rPr lang="en-GB" dirty="0" err="1" smtClean="0"/>
              <a:t>Pschemp</a:t>
            </a:r>
            <a:r>
              <a:rPr lang="en-GB" dirty="0" smtClean="0"/>
              <a:t> - Own work. Licensed under CC BY-SA 3.0 via Commons - https://commons.wikimedia.org/wiki/File:Worsted_wool_yarn.JPG#/media/File:Worsted_wool_yarn.JPG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646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"</a:t>
            </a:r>
            <a:r>
              <a:rPr lang="en-GB" dirty="0" err="1" smtClean="0"/>
              <a:t>Bolsas</a:t>
            </a:r>
            <a:r>
              <a:rPr lang="en-GB" dirty="0" smtClean="0"/>
              <a:t>-de-</a:t>
            </a:r>
            <a:r>
              <a:rPr lang="en-GB" dirty="0" err="1" smtClean="0"/>
              <a:t>asa</a:t>
            </a:r>
            <a:r>
              <a:rPr lang="en-GB" dirty="0" smtClean="0"/>
              <a:t>-</a:t>
            </a:r>
            <a:r>
              <a:rPr lang="en-GB" dirty="0" err="1" smtClean="0"/>
              <a:t>plana</a:t>
            </a:r>
            <a:r>
              <a:rPr lang="en-GB" dirty="0" smtClean="0"/>
              <a:t>-exterior-</a:t>
            </a:r>
            <a:r>
              <a:rPr lang="en-GB" dirty="0" err="1" smtClean="0"/>
              <a:t>bolsapubli</a:t>
            </a:r>
            <a:r>
              <a:rPr lang="en-GB" dirty="0" smtClean="0"/>
              <a:t>" by </a:t>
            </a:r>
            <a:r>
              <a:rPr lang="en-GB" dirty="0" err="1" smtClean="0"/>
              <a:t>Bolsapubli</a:t>
            </a:r>
            <a:r>
              <a:rPr lang="en-GB" dirty="0" smtClean="0"/>
              <a:t> - Own work. Licensed under CC BY-SA 3.0 via Wikimedia Commons - https://commons.wikimedia.org/wiki/File:Bolsas-de-asa-plana-exterior-bolsapubli.jpg#/media/File:Bolsas-de-asa-plana-exterior-bolsapubli.jpg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318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94D2F9-313F-4910-8B14-B0B05B2F0B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38DC7-1032-4811-B43B-55E05C5E0199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C52F-0109-4C58-A155-E4023551709D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48AAC70-EC57-43AA-9488-55190953E0A1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DA2614-FC0B-4A0B-9A09-CDA1DAD17F4C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8CFA50-AA04-462F-A442-CA48FC003C24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001847B-177E-484C-8213-CE03F4D4011A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99D16A-649C-4200-91F8-0F15467954A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8C9E6A-196A-4024-A84F-7F138C5B249B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6D1A43B-44F3-400C-819D-6DFD26F7D80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4D35A5-D605-4E88-B3C2-370BF4075181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852732A6-0F0F-48F9-BBB5-07750D325F18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11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13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15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17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19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21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23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" Target="slide24.xml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wav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7.xml"/><Relationship Id="rId11" Type="http://schemas.openxmlformats.org/officeDocument/2006/relationships/slide" Target="slide25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png"/><Relationship Id="rId4" Type="http://schemas.openxmlformats.org/officeDocument/2006/relationships/audio" Target="../media/media2.wav"/><Relationship Id="rId9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27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29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31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33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35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gif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37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slide" Target="slide38.xml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39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5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41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43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45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slide" Target="slide46.xml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gi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47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49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51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slide" Target="slide5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53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7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9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Idioms 4</a:t>
            </a:r>
            <a:endParaRPr lang="en-GB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59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15" y="29117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Lose a stone in weight.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Complete two tasks with one action.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01688" y="428874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Drop a stone on two chickens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5613" y="2875645"/>
            <a:ext cx="648072" cy="923330"/>
            <a:chOff x="6735690" y="2897680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35690" y="293380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06829" y="289768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79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“If you shop at the supermarket near the office, you can drop me off and kill two birds with one stone.”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7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19" y="332656"/>
            <a:ext cx="57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80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805406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Over my dead body.</a:t>
            </a:r>
            <a:endParaRPr lang="en-GB" sz="40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sp>
        <p:nvSpPr>
          <p:cNvPr id="3" name="AutoShape 4" descr="Image result for midnight cl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midnight cl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7" descr="man%20standing%20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965707" y="1477925"/>
            <a:ext cx="2614187" cy="63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eter\AppData\Local\Microsoft\Windows\Temporary Internet Files\Content.IE5\96FYUQLS\rip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3684" y="2081039"/>
            <a:ext cx="1450316" cy="178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76056" y="4293096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Me</a:t>
            </a:r>
            <a:endParaRPr lang="en-GB" sz="4400" dirty="0"/>
          </a:p>
        </p:txBody>
      </p:sp>
      <p:sp>
        <p:nvSpPr>
          <p:cNvPr id="11" name="Curved Down Arrow 10"/>
          <p:cNvSpPr/>
          <p:nvPr/>
        </p:nvSpPr>
        <p:spPr>
          <a:xfrm>
            <a:off x="3779912" y="2060848"/>
            <a:ext cx="2592288" cy="1152128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1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I am not allowing it.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Someone walking on my grave.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28874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 coffin lid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80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“I’m thinking of staying at my boyfriend’s after the party.”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“Over my dead body!”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0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81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A basket case.</a:t>
            </a:r>
            <a:endParaRPr lang="en-GB" sz="4800" dirty="0"/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3074" name="Picture 2" descr="C:\Users\Peter\AppData\Local\Microsoft\Windows\Temporary Internet Files\Content.IE5\96FYUQLS\5-Pointed-Star-basket-kit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540" y="1268760"/>
            <a:ext cx="388843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eter\AppData\Local\Microsoft\Windows\Temporary Internet Files\Content.IE5\96FYUQLS\Well-Traveled Suitcase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2342" y="1268760"/>
            <a:ext cx="4385597" cy="337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78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183" y="4164468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59557" y="1799238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 battered old case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 suitcase made of basket material.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25644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 useless person or thing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2905262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59389" y="2875645"/>
            <a:ext cx="648072" cy="923330"/>
            <a:chOff x="6477971" y="2969924"/>
            <a:chExt cx="648072" cy="923330"/>
          </a:xfrm>
        </p:grpSpPr>
        <p:sp>
          <p:nvSpPr>
            <p:cNvPr id="15" name="Rectangle 14"/>
            <p:cNvSpPr/>
            <p:nvPr/>
          </p:nvSpPr>
          <p:spPr>
            <a:xfrm>
              <a:off x="6477971" y="2999516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21446" y="2969924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4744" y="4089846"/>
            <a:ext cx="648072" cy="923330"/>
            <a:chOff x="6724088" y="325858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24088" y="3316303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96096" y="325858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81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“His football team is a basket case – they let in 12 goals last game.” 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87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82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Give someone the cold shoulder</a:t>
            </a:r>
            <a:r>
              <a:rPr lang="en-GB" sz="4800" dirty="0" smtClean="0"/>
              <a:t>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3923928" y="5013176"/>
            <a:ext cx="50405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4629869" y="726768"/>
            <a:ext cx="4032448" cy="4798615"/>
            <a:chOff x="3491880" y="458988"/>
            <a:chExt cx="4032448" cy="4798615"/>
          </a:xfrm>
        </p:grpSpPr>
        <p:pic>
          <p:nvPicPr>
            <p:cNvPr id="1028" name="Picture 4" descr="http://floridaorthopaedicspecialists.com/images/stories/FOS%20woman-shoulde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458988"/>
              <a:ext cx="4032448" cy="4798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Peter\Pictures\cold thermo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534115"/>
              <a:ext cx="1219052" cy="2292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C:\Users\Peter\AppData\Local\Microsoft\Windows\Temporary Internet Files\Content.IE5\4FHZEBAP\Gift-wraping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239" y="1855236"/>
            <a:ext cx="3243557" cy="247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88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15" y="29117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32520" y="176846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Not wear enough clothes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Ignore someone deliberately.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44377" y="417832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Ice treatment for a sprained arm.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5613" y="2875645"/>
            <a:ext cx="648072" cy="923330"/>
            <a:chOff x="6735690" y="2897680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35690" y="293380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06829" y="289768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19" y="332656"/>
            <a:ext cx="59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82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“When she found out I had beaten her in the test, she gave me the cold shoulder.”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5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33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Out of the blue.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83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123728" y="1052736"/>
            <a:ext cx="4680520" cy="3888432"/>
          </a:xfrm>
          <a:prstGeom prst="rect">
            <a:avLst/>
          </a:prstGeom>
          <a:solidFill>
            <a:srgbClr val="476C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Up Arrow 3"/>
          <p:cNvSpPr/>
          <p:nvPr/>
        </p:nvSpPr>
        <p:spPr>
          <a:xfrm>
            <a:off x="4283968" y="836712"/>
            <a:ext cx="504056" cy="792088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Up Arrow 15"/>
          <p:cNvSpPr/>
          <p:nvPr/>
        </p:nvSpPr>
        <p:spPr>
          <a:xfrm rot="16200000">
            <a:off x="1763688" y="2563254"/>
            <a:ext cx="504056" cy="792088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Up Arrow 16"/>
          <p:cNvSpPr/>
          <p:nvPr/>
        </p:nvSpPr>
        <p:spPr>
          <a:xfrm rot="5400000">
            <a:off x="6552220" y="2456892"/>
            <a:ext cx="504056" cy="792088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Up Arrow 17"/>
          <p:cNvSpPr/>
          <p:nvPr/>
        </p:nvSpPr>
        <p:spPr>
          <a:xfrm flipV="1">
            <a:off x="4336740" y="4437112"/>
            <a:ext cx="504056" cy="792088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39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Unexpectedly.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From the ocean.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31951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From a cold place.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83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He just turned up out of the blue.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4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84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Water under the bridge.</a:t>
            </a:r>
            <a:endParaRPr lang="en-GB" sz="4800" dirty="0"/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5052788" y="2060848"/>
            <a:ext cx="1801075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C:\Users\Peter\Pictures\bridg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-175493"/>
            <a:ext cx="7776067" cy="58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>
            <a:off x="4139952" y="3429000"/>
            <a:ext cx="360040" cy="86409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41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404665"/>
            <a:ext cx="8229600" cy="6462142"/>
          </a:xfrm>
        </p:spPr>
        <p:txBody>
          <a:bodyPr/>
          <a:lstStyle/>
          <a:p>
            <a:r>
              <a:rPr lang="en-GB" sz="4000" dirty="0" smtClean="0"/>
              <a:t>Each idiom has two slides.</a:t>
            </a:r>
          </a:p>
          <a:p>
            <a:r>
              <a:rPr lang="en-GB" sz="4000" dirty="0" smtClean="0"/>
              <a:t>In the first slide you get a picture clue – can you guess the idiom?</a:t>
            </a:r>
          </a:p>
          <a:p>
            <a:r>
              <a:rPr lang="en-GB" sz="4000" dirty="0" smtClean="0"/>
              <a:t>In the second slide three possible meanings are given – can you guess the correct one?</a:t>
            </a:r>
            <a:endParaRPr lang="en-GB" sz="4000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99592" y="622802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Authors of photos are attributed in the notes of the relevant slide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67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15" y="29117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Fast flowing water.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94085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80170" y="301414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In the past and not relevant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302967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Shaded water.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80790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94085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5613" y="2875645"/>
            <a:ext cx="648072" cy="923330"/>
            <a:chOff x="6735690" y="2897680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35690" y="293380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06829" y="289768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84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“What you did last term is water under the bridge – we don’t need to discuss it.”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85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Be as right as rain.</a:t>
            </a:r>
            <a:endParaRPr lang="en-GB" sz="3600" dirty="0"/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3078" name="Picture 6" descr="C:\Users\Peter\AppData\Local\Microsoft\Windows\Temporary Internet Files\Content.IE5\96FYUQLS\Simple-Red-Checkmark-14025-medium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135" y="980728"/>
            <a:ext cx="2610530" cy="272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1259632" y="4149080"/>
            <a:ext cx="1440160" cy="7920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987824" y="2924944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=</a:t>
            </a:r>
            <a:endParaRPr lang="en-GB" sz="5400" dirty="0"/>
          </a:p>
        </p:txBody>
      </p:sp>
      <p:pic>
        <p:nvPicPr>
          <p:cNvPr id="3081" name="Picture 9" descr="http://i.ytimg.com/vi/aIHtQUnpl5I/hq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3389" y="1484784"/>
            <a:ext cx="537659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26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Be fully fit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Welcome rain for the crops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28874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Not left in the wet.</a:t>
            </a:r>
            <a:endParaRPr lang="en-GB" sz="32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85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“Last month he had the flu but now he’s as right as rain.”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3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86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Put the cat among the pigeons.</a:t>
            </a:r>
            <a:endParaRPr lang="en-GB" sz="4800" dirty="0"/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4099" name="Picture 3" descr="C:\Users\Peter\Pictures\pigeo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409242"/>
            <a:ext cx="1872208" cy="228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eter\Pictures\pigeon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666" y="672669"/>
            <a:ext cx="3312368" cy="222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eter\Pictures\pigeon 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64965"/>
            <a:ext cx="2376264" cy="283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Peter\Pictures\pigeon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1532" y="3582904"/>
            <a:ext cx="3180948" cy="21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eter\Pictures\cat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2417387"/>
            <a:ext cx="3299772" cy="284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6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15" y="29117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R</a:t>
            </a:r>
            <a:r>
              <a:rPr lang="en-GB" sz="3600" dirty="0" smtClean="0"/>
              <a:t>elease a predator.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C</a:t>
            </a:r>
            <a:r>
              <a:rPr lang="en-GB" sz="3600" dirty="0" smtClean="0"/>
              <a:t>ause trouble.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10419" y="4288740"/>
            <a:ext cx="7289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L</a:t>
            </a:r>
            <a:r>
              <a:rPr lang="en-GB" sz="3600" dirty="0" smtClean="0"/>
              <a:t>et the cat into the garden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5613" y="2875645"/>
            <a:ext cx="648072" cy="923330"/>
            <a:chOff x="6735690" y="2897680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35690" y="293380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06829" y="289768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86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1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“If you sit Megan next to Carla, that will really put the cat among the pigeons.”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87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Sit tight.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1027" name="Picture 3" descr="C:\Users\Peter\AppData\Local\Microsoft\Windows\Temporary Internet Files\Content.IE5\3KYQSH5C\111706950_-com-nike-mens-blue-running-lycra-tight-shorts-sports-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3246444" cy="324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t-down%20clip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38" y="701988"/>
            <a:ext cx="3810340" cy="472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55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183" y="4164468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Sit down wearing tight clothes.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84709" y="301414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Sit close to the wall.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228345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Stay where you are.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2905262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59389" y="2875645"/>
            <a:ext cx="648072" cy="923330"/>
            <a:chOff x="6477971" y="2969924"/>
            <a:chExt cx="648072" cy="923330"/>
          </a:xfrm>
        </p:grpSpPr>
        <p:sp>
          <p:nvSpPr>
            <p:cNvPr id="15" name="Rectangle 14"/>
            <p:cNvSpPr/>
            <p:nvPr/>
          </p:nvSpPr>
          <p:spPr>
            <a:xfrm>
              <a:off x="6477971" y="2999516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21446" y="2969924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4744" y="4089846"/>
            <a:ext cx="648072" cy="923330"/>
            <a:chOff x="6724088" y="325858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24088" y="3316303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96096" y="325858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87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504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“The doctor will be back soon – I suggest you sit tight until he returns.”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7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88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Pull the wool over someone’s eyes</a:t>
            </a:r>
            <a:r>
              <a:rPr lang="en-GB" sz="4800" dirty="0" smtClean="0"/>
              <a:t>.</a:t>
            </a:r>
            <a:endParaRPr lang="en-GB" sz="4800" dirty="0"/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3" name="Picture 2" descr="C:\Users\Peter\AppData\Local\Microsoft\Windows\Temporary Internet Files\Content.IE5\HLTS9EHL\31[1]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8989" y="1900833"/>
            <a:ext cx="3312368" cy="235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eter\AppData\Local\Microsoft\Windows\Temporary Internet Files\Content.IE5\RDBPJMGC\eyes-of-woman-clipart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1320" y="2237630"/>
            <a:ext cx="2667669" cy="147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eter\Pictures\woo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35551" y="1080737"/>
            <a:ext cx="4803767" cy="399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40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38889E-6 1.11111E-6 L 0.29792 0.0067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6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Fool somebody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57722" y="3044897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Pull a woollen bobble hat down over the eyes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25796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Blindfold someone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88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61519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chemeClr val="tx2"/>
                </a:solidFill>
              </a:rPr>
              <a:t>Megan was pulling the wool over her mother’s eyes when she told her she was doing her homework. In fact she was on her phone all the time.</a:t>
            </a:r>
            <a:endParaRPr lang="en-GB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26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19" y="332656"/>
            <a:ext cx="57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89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In the bag.</a:t>
            </a:r>
            <a:endParaRPr lang="en-GB" sz="4800" dirty="0"/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1026" name="Picture 2" descr="C:\Users\Peter\Pictures\ba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67608"/>
            <a:ext cx="3960440" cy="560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rved Down Arrow 2"/>
          <p:cNvSpPr/>
          <p:nvPr/>
        </p:nvSpPr>
        <p:spPr>
          <a:xfrm flipH="1">
            <a:off x="5796136" y="836712"/>
            <a:ext cx="1440160" cy="936104"/>
          </a:xfrm>
          <a:prstGeom prst="curved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9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76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A drop in the ocean</a:t>
            </a:r>
            <a:r>
              <a:rPr lang="en-GB" sz="4800" dirty="0" smtClean="0"/>
              <a:t>.</a:t>
            </a:r>
            <a:endParaRPr lang="en-GB" sz="4800" dirty="0"/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11" name="Picture 4" descr="C:\Users\Peter\AppData\Local\Microsoft\Windows\Temporary Internet Files\Content.IE5\96FYUQLS\5573535336_8e00105c1c_z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678705"/>
            <a:ext cx="7704856" cy="509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eter\AppData\Local\Microsoft\Windows\Temporary Internet Files\Content.IE5\3KYQSH5C\water-drop-pin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4293096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36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183" y="4164468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Invisible.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Recently purchased.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19737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Almost certainly won.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2905262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59389" y="2875645"/>
            <a:ext cx="648072" cy="923330"/>
            <a:chOff x="6477971" y="2969924"/>
            <a:chExt cx="648072" cy="923330"/>
          </a:xfrm>
        </p:grpSpPr>
        <p:sp>
          <p:nvSpPr>
            <p:cNvPr id="15" name="Rectangle 14"/>
            <p:cNvSpPr/>
            <p:nvPr/>
          </p:nvSpPr>
          <p:spPr>
            <a:xfrm>
              <a:off x="6477971" y="2999516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21446" y="2969924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4744" y="4089846"/>
            <a:ext cx="648072" cy="923330"/>
            <a:chOff x="6724088" y="325858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24088" y="3316303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96096" y="325858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89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“Now that we are 6-0 up, I think the game is in the bag!”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4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90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Dig in your heels.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sp>
        <p:nvSpPr>
          <p:cNvPr id="3" name="AutoShape 6" descr="hook%20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8" descr="hook%20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1" descr="Bullet Weights Bank Fishing Sinker (4-Pack), 4-Oun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 descr="dig%20clipar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26987"/>
            <a:ext cx="3380782" cy="555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Peter\Pictures\heel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6539" y="3573016"/>
            <a:ext cx="1582552" cy="182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097815" y="3284984"/>
            <a:ext cx="266273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6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Refuse to change your plans.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57722" y="3044897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Admire someone well dressed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25797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Wear the wrong footwear for gardening.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90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When I asked him to help in the garden, he dug in his heels and said that he would carry on playing Minecraft.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0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91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A penny for your thoughts.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3075" name="Picture 3" descr="C:\Users\Peter\Pictures\penn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583" y="1267990"/>
            <a:ext cx="4080619" cy="381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man%20standing%20clip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6142" y="2636912"/>
            <a:ext cx="1195382" cy="29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6948264" y="1412776"/>
            <a:ext cx="1368152" cy="1224136"/>
          </a:xfrm>
          <a:prstGeom prst="cloud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loud Callout 14"/>
          <p:cNvSpPr/>
          <p:nvPr/>
        </p:nvSpPr>
        <p:spPr>
          <a:xfrm flipH="1">
            <a:off x="5017529" y="1484784"/>
            <a:ext cx="1368152" cy="1224136"/>
          </a:xfrm>
          <a:prstGeom prst="cloud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93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183" y="4164468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I’ll pay you for any bright ideas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Your thoughts aren’t worth much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32520" y="4228345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Tell me what you are thinking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2905262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59389" y="2875645"/>
            <a:ext cx="648072" cy="923330"/>
            <a:chOff x="6477971" y="2969924"/>
            <a:chExt cx="648072" cy="923330"/>
          </a:xfrm>
        </p:grpSpPr>
        <p:sp>
          <p:nvSpPr>
            <p:cNvPr id="15" name="Rectangle 14"/>
            <p:cNvSpPr/>
            <p:nvPr/>
          </p:nvSpPr>
          <p:spPr>
            <a:xfrm>
              <a:off x="6477971" y="2999516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21446" y="2969924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4744" y="4089846"/>
            <a:ext cx="648072" cy="923330"/>
            <a:chOff x="6724088" y="325858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24088" y="3316303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96096" y="325858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91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As Tom slipped into a daydream, his sister said, “A penny for your thoughts.”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8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92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Hold your horses</a:t>
            </a:r>
            <a:r>
              <a:rPr lang="en-GB" sz="4800" dirty="0" smtClean="0"/>
              <a:t>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4098" name="Picture 2" descr="C:\Users\Peter\Pictures\han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619" y="-207923"/>
            <a:ext cx="7992888" cy="597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Peter\AppData\Local\Microsoft\Windows\Temporary Internet Files\Content.IE5\RDBPJMGC\png_horse__by_insanecheza-d4vwe2z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359" y="2623005"/>
            <a:ext cx="867097" cy="134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Peter\AppData\Local\Microsoft\Windows\Temporary Internet Files\Content.IE5\K0MZE2XO\d013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75948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Peter\AppData\Local\Microsoft\Windows\Temporary Internet Files\Content.IE5\3KYQSH5C\paint_horse_precut_by_mollyshorseprecuts-d5pe96v[1]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3358153"/>
            <a:ext cx="1624880" cy="108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Peter\AppData\Local\Microsoft\Windows\Temporary Internet Files\Content.IE5\96FYUQLS\1195433607792649830Machovka_horse.svg.med[1]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5011" y="3645024"/>
            <a:ext cx="936104" cy="95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cute%20baby%20horse%20clipart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6613" y="2639004"/>
            <a:ext cx="810107" cy="75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42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15" y="29117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Don’t let go of the reins.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Stop and think.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25797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Keep yourself to yourself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5613" y="2875645"/>
            <a:ext cx="648072" cy="923330"/>
            <a:chOff x="6735690" y="2897680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35690" y="293380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06829" y="289768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92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“Hold your horses – it’s no good setting off to see Clive – he’s still in Australia.”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3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93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Stick to your guns.</a:t>
            </a:r>
            <a:endParaRPr lang="en-GB" sz="4800" dirty="0"/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5892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7503" y="188640"/>
            <a:ext cx="717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93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3" name="Picture 7" descr="man%20standing%20clip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414" y="908720"/>
            <a:ext cx="1714314" cy="417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32137" y="1988840"/>
            <a:ext cx="432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</a:rPr>
              <a:t>+</a:t>
            </a:r>
            <a:endParaRPr lang="en-GB" sz="8000" dirty="0">
              <a:solidFill>
                <a:schemeClr val="bg1"/>
              </a:solidFill>
            </a:endParaRPr>
          </a:p>
        </p:txBody>
      </p:sp>
      <p:pic>
        <p:nvPicPr>
          <p:cNvPr id="1030" name="Picture 6" descr="http://i.ebayimg.com/images/i/151038954585-0-1/s-l10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8161" y="332656"/>
            <a:ext cx="1715716" cy="171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eter\Pictures\gun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987824" y="2348880"/>
            <a:ext cx="1445146" cy="77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eter\Pictures\gun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987824" y="3312279"/>
            <a:ext cx="1108421" cy="62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eter\Pictures\gun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3" y="4221088"/>
            <a:ext cx="1828501" cy="66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4644008" y="2348880"/>
            <a:ext cx="1152128" cy="771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7" descr="C:\Users\Peter\Pictures\gun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231310" y="2409825"/>
            <a:ext cx="1445146" cy="77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Peter\Pictures\gun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2881" y="3364759"/>
            <a:ext cx="1828501" cy="66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Peter\Pictures\gun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231310" y="4025448"/>
            <a:ext cx="1108421" cy="62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man%20standing%20clip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7323" y="879853"/>
            <a:ext cx="1714314" cy="417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68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15" y="29117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Remain fully armed.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Don’t budge from your point of view.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25797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Lock onto the target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5613" y="2875645"/>
            <a:ext cx="648072" cy="923330"/>
            <a:chOff x="6735690" y="2897680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35690" y="293380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06829" y="289768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93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“My Mum said that I should go to school but I stuck to my guns and insisted I was ill and then stayed at home all day.”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3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94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On top of the world.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2050" name="Picture 2" descr="C:\Users\Peter\AppData\Local\Microsoft\Windows\Temporary Internet Files\Content.IE5\3KYQSH5C\World_borders_parallel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754452"/>
            <a:ext cx="5184576" cy="518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680184" y="485964"/>
            <a:ext cx="1800200" cy="43204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85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15" y="29117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Rain falling at sea.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92163" y="301414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An insignificant amount.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50590" y="4201041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Part of the water cycle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5613" y="2875645"/>
            <a:ext cx="648072" cy="923330"/>
            <a:chOff x="6735690" y="2897680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35690" y="293380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06829" y="289768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76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The £10 raised for the new school tennis courts was just a drop in the ocean.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3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Really happy.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57722" y="3044897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At the north pole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26840" y="428874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At the top of a mountain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94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Now that she has a new job, she’s on top of the world.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3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95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That really takes the biscuit.</a:t>
            </a:r>
            <a:endParaRPr lang="en-GB" sz="4800" dirty="0"/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0"/>
            <a:ext cx="9144000" cy="54452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4141045" y="116631"/>
            <a:ext cx="2214247" cy="2952328"/>
            <a:chOff x="4109947" y="116632"/>
            <a:chExt cx="2214247" cy="2952328"/>
          </a:xfrm>
        </p:grpSpPr>
        <p:pic>
          <p:nvPicPr>
            <p:cNvPr id="14" name="Picture 3" descr="C:\Users\Peter\AppData\Local\Microsoft\Windows\Temporary Internet Files\Content.IE5\HLTS9EHL\3101249697_81a88a7a00_z[1]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740907" y="485673"/>
              <a:ext cx="2952328" cy="2214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109947" y="517322"/>
              <a:ext cx="606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That</a:t>
              </a:r>
              <a:endParaRPr lang="en-GB" dirty="0"/>
            </a:p>
          </p:txBody>
        </p:sp>
      </p:grpSp>
      <p:pic>
        <p:nvPicPr>
          <p:cNvPr id="3080" name="Picture 8" descr="C:\Users\Peter\Pictures\biscui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3679" y="3789040"/>
            <a:ext cx="1308981" cy="127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79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1.66667E-6 0.29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183" y="4164468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Help yourself to someone else’s food.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Be very greedy.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14636" y="4228345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Be the worst in a series of bad things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2905262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59389" y="2875645"/>
            <a:ext cx="648072" cy="923330"/>
            <a:chOff x="6477971" y="2969924"/>
            <a:chExt cx="648072" cy="923330"/>
          </a:xfrm>
        </p:grpSpPr>
        <p:sp>
          <p:nvSpPr>
            <p:cNvPr id="15" name="Rectangle 14"/>
            <p:cNvSpPr/>
            <p:nvPr/>
          </p:nvSpPr>
          <p:spPr>
            <a:xfrm>
              <a:off x="6477971" y="2999516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21446" y="2969924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4744" y="4089846"/>
            <a:ext cx="648072" cy="923330"/>
            <a:chOff x="6724088" y="325858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24088" y="3316303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96096" y="325858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95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He let in 6 goals but what really took the biscuit was when he got sent off for spitting at the ref.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3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96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Be caught between two stools.</a:t>
            </a:r>
            <a:endParaRPr lang="en-GB" sz="4800" dirty="0"/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1026" name="Picture 2" descr="C:\Users\Peter\AppData\Local\Microsoft\Windows\Temporary Internet Files\Content.IE5\96FYUQLS\dda174c701b876a1_3491-w422-h404-b1-p0--modern-bar-stools-and-counter-stools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34356"/>
            <a:ext cx="3116100" cy="298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eter\AppData\Local\Microsoft\Windows\Temporary Internet Files\Content.IE5\3KYQSH5C\36.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869541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eter\Pictures\caught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1591" y="-387424"/>
            <a:ext cx="3139405" cy="624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3419872" y="116632"/>
            <a:ext cx="720080" cy="1440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23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3554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Fail to qualify for either of two options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57722" y="3044897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Become unbalanced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09848" y="425796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Be unable to reach high enough.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96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55179" y="5301208"/>
            <a:ext cx="74172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At Alton Towers, Sarah (1.3m), too short to go on Nemesis and too tall for Wobble World was caught between two stools.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9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97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7275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Let sleeping dogs lie.</a:t>
            </a:r>
            <a:endParaRPr lang="en-GB" sz="4800" dirty="0"/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2050" name="Picture 2" descr="C:\Users\Peter\Pictures\sleeping do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328" y="476909"/>
            <a:ext cx="2821582" cy="177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eter\Pictures\dog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7774" y="3459460"/>
            <a:ext cx="2936226" cy="186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eter\Pictures\dog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412" y="560686"/>
            <a:ext cx="2340260" cy="169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eter\Downloads\512px-Mixed-breed_dog_white_sleeping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704" y="2613670"/>
            <a:ext cx="187220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Peter\AppData\Local\Microsoft\Windows\Temporary Internet Files\Content.IE5\3KYQSH5C\shouting-person[1]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100283"/>
            <a:ext cx="2808472" cy="208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Peter\AppData\Local\Microsoft\Windows\Temporary Internet Files\Content.IE5\3KYQSH5C\Not%20allowed%20sign[1]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57656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16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183" y="4164468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Make sure your pet gets enough sleep.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3014119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Tread carefully round fierce dogs.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1160" y="4212084"/>
            <a:ext cx="7584174" cy="738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GB" sz="2800" dirty="0" smtClean="0"/>
              <a:t>Decide not to mention something you know might be upsetting or uncomfortable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2905262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59389" y="2875645"/>
            <a:ext cx="648072" cy="923330"/>
            <a:chOff x="6477971" y="2969924"/>
            <a:chExt cx="648072" cy="923330"/>
          </a:xfrm>
        </p:grpSpPr>
        <p:sp>
          <p:nvSpPr>
            <p:cNvPr id="15" name="Rectangle 14"/>
            <p:cNvSpPr/>
            <p:nvPr/>
          </p:nvSpPr>
          <p:spPr>
            <a:xfrm>
              <a:off x="6477971" y="2999516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21446" y="2969924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4744" y="4089846"/>
            <a:ext cx="648072" cy="923330"/>
            <a:chOff x="6724088" y="325858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24088" y="3316303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96096" y="325858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97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Janice didn’t mention the strong smell coming from Joe’s feet, preferring to let sleeping dogs lie.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98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Off the hook.</a:t>
            </a:r>
            <a:endParaRPr lang="en-GB" sz="4800" dirty="0"/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1041" name="Picture 17" descr="http://www.adfixironmongery.co.uk/wp-content/uploads/2012/05/Double-Coat-Hook-Hook-Retro-Vintage-Ant-Iron-70.336A.AI_.138-1001x10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68733"/>
            <a:ext cx="1259642" cy="128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740182" y="1171575"/>
            <a:ext cx="3515565" cy="3925011"/>
            <a:chOff x="4740182" y="1171575"/>
            <a:chExt cx="3515565" cy="3925011"/>
          </a:xfrm>
        </p:grpSpPr>
        <p:pic>
          <p:nvPicPr>
            <p:cNvPr id="1043" name="Picture 19" descr="https://www.hobbs.co.uk/images/products/0214-3000-3331S00-4962/0214-3000-3331S00-4962_01_1008_1080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182" y="1329909"/>
              <a:ext cx="3515565" cy="3766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10"/>
            <p:cNvSpPr/>
            <p:nvPr/>
          </p:nvSpPr>
          <p:spPr>
            <a:xfrm>
              <a:off x="6353175" y="1171575"/>
              <a:ext cx="352425" cy="342900"/>
            </a:xfrm>
            <a:custGeom>
              <a:avLst/>
              <a:gdLst>
                <a:gd name="connsiteX0" fmla="*/ 0 w 352425"/>
                <a:gd name="connsiteY0" fmla="*/ 276225 h 342900"/>
                <a:gd name="connsiteX1" fmla="*/ 161925 w 352425"/>
                <a:gd name="connsiteY1" fmla="*/ 0 h 342900"/>
                <a:gd name="connsiteX2" fmla="*/ 161925 w 352425"/>
                <a:gd name="connsiteY2" fmla="*/ 0 h 342900"/>
                <a:gd name="connsiteX3" fmla="*/ 352425 w 352425"/>
                <a:gd name="connsiteY3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342900">
                  <a:moveTo>
                    <a:pt x="0" y="276225"/>
                  </a:moveTo>
                  <a:lnTo>
                    <a:pt x="161925" y="0"/>
                  </a:lnTo>
                  <a:lnTo>
                    <a:pt x="161925" y="0"/>
                  </a:lnTo>
                  <a:lnTo>
                    <a:pt x="352425" y="3429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4769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-0.04 0.067 C -0.049 0.081 -0.054 0.102 -0.054 0.124 C -0.054 0.149 -0.049 0.169 -0.04 0.183 L 0 0.25 E" pathEditMode="relative" ptsTypes="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15" y="29117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 freshly caught fish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14585" y="2948635"/>
            <a:ext cx="7514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 longer in trouble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25797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Straight out of the wardrobe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5613" y="2875645"/>
            <a:ext cx="648072" cy="923330"/>
            <a:chOff x="6735690" y="2897680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35690" y="293380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06829" y="289768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98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“As Miss isn’t here today and we have a nice supply teacher, it doesn’t matter that you haven’t done your homework – you’re off the hook!”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1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Go down like a lead balloon.</a:t>
            </a:r>
            <a:endParaRPr lang="en-GB" sz="4800" dirty="0"/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-11038"/>
            <a:ext cx="9144000" cy="56002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5" name="Picture 3" descr="50 x Silver Metallic Latex Balloons 12 inch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60809"/>
            <a:ext cx="525658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72200" y="342900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Lead</a:t>
            </a:r>
            <a:endParaRPr lang="en-GB" sz="2800" dirty="0"/>
          </a:p>
        </p:txBody>
      </p:sp>
      <p:sp>
        <p:nvSpPr>
          <p:cNvPr id="15" name="Down Arrow 14"/>
          <p:cNvSpPr/>
          <p:nvPr/>
        </p:nvSpPr>
        <p:spPr>
          <a:xfrm>
            <a:off x="1979712" y="836712"/>
            <a:ext cx="1296144" cy="2304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09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77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Clam up.</a:t>
            </a:r>
            <a:endParaRPr lang="en-GB" sz="4800" dirty="0"/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369543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p Arrow 3"/>
          <p:cNvSpPr/>
          <p:nvPr/>
        </p:nvSpPr>
        <p:spPr>
          <a:xfrm>
            <a:off x="6444208" y="1196752"/>
            <a:ext cx="1584176" cy="3816424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73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36365" y="173554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An idea not well received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57722" y="3044897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Sink very quickly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36365" y="419737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Give you indigestion.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99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Dad’s idea of going on a long walk in the Peak District went down like a lead balloon.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78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man%20standing%20clipar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836712"/>
            <a:ext cx="2192143" cy="534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326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100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I’m all thumbs.</a:t>
            </a:r>
            <a:endParaRPr lang="en-GB" sz="4800" dirty="0"/>
          </a:p>
        </p:txBody>
      </p:sp>
      <p:sp>
        <p:nvSpPr>
          <p:cNvPr id="9" name="Right Arrow 8">
            <a:hlinkClick r:id="rId4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2052" name="Picture 4" descr="thumbs up clipar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2553" y="3880052"/>
            <a:ext cx="363041" cy="40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eter\Pictures\thum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7915" y="3172370"/>
            <a:ext cx="494480" cy="113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C:\Users\Peter\Pictures\thum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8974" y="3069189"/>
            <a:ext cx="494480" cy="113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Peter\Pictures\thum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7014" y="1052736"/>
            <a:ext cx="494480" cy="113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C:\Users\Peter\Pictures\thum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4254" y="4203161"/>
            <a:ext cx="494480" cy="113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C:\Users\Peter\Pictures\thum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734" y="4249468"/>
            <a:ext cx="494480" cy="113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C:\Users\Peter\Pictures\thum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8583" y="2886465"/>
            <a:ext cx="494480" cy="113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thumbs up clipar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8583" y="1219632"/>
            <a:ext cx="363041" cy="40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thumbs up clipar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9427" y="1115247"/>
            <a:ext cx="363041" cy="40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thumbs up clipar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3538" y="2190596"/>
            <a:ext cx="363041" cy="40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47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183" y="4164468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3" y="1700808"/>
            <a:ext cx="7431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I’m trying to hitch hike.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3014119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I have fat fingers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32520" y="4289901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I’m clumsy with my hands.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2905262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59389" y="2875645"/>
            <a:ext cx="648072" cy="923330"/>
            <a:chOff x="6477971" y="2969924"/>
            <a:chExt cx="648072" cy="923330"/>
          </a:xfrm>
        </p:grpSpPr>
        <p:sp>
          <p:nvSpPr>
            <p:cNvPr id="15" name="Rectangle 14"/>
            <p:cNvSpPr/>
            <p:nvPr/>
          </p:nvSpPr>
          <p:spPr>
            <a:xfrm>
              <a:off x="6477971" y="2999516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21446" y="2969924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4744" y="4089846"/>
            <a:ext cx="648072" cy="923330"/>
            <a:chOff x="6724088" y="325858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24088" y="3316303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96096" y="325858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100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“Don’t ask me to thread the needle – I’m all thumbs”.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7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2015748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The End</a:t>
            </a:r>
            <a:endParaRPr lang="en-GB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321297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Also available: Idioms 1, Idioms 2 &amp; Idioms 3</a:t>
            </a:r>
            <a:r>
              <a:rPr lang="en-GB" dirty="0"/>
              <a:t>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519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Go silent.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867" y="304492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Catch a clam for cooking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31953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Watch out for the clam up ahead.</a:t>
            </a:r>
            <a:endParaRPr lang="en-GB" sz="32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77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As soon as Mum mentioned Emma’s new boyfriend, she clammed up.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8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78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Crunch time</a:t>
            </a:r>
            <a:r>
              <a:rPr lang="en-GB" sz="4800" dirty="0" smtClean="0"/>
              <a:t>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3074" name="Picture 2" descr="C:\Users\Peter\AppData\Local\Microsoft\Windows\Temporary Internet Files\Content.IE5\3KYQSH5C\0003000006567_500X500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540" y="1233339"/>
            <a:ext cx="3965426" cy="396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eter\AppData\Local\Microsoft\Windows\Temporary Internet Files\Content.IE5\K0MZE2XO\pugg-wall-clock-large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6966" y="1233339"/>
            <a:ext cx="4067225" cy="397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27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183" y="4164468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3768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Time for breakfast cereal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69429" y="3014119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When your credit runs out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84981" y="4289901"/>
            <a:ext cx="740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 crucial time when the right action has to be taken.</a:t>
            </a:r>
            <a:endParaRPr lang="en-GB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2905262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59389" y="2875645"/>
            <a:ext cx="648072" cy="923330"/>
            <a:chOff x="6477971" y="2969924"/>
            <a:chExt cx="648072" cy="923330"/>
          </a:xfrm>
        </p:grpSpPr>
        <p:sp>
          <p:nvSpPr>
            <p:cNvPr id="15" name="Rectangle 14"/>
            <p:cNvSpPr/>
            <p:nvPr/>
          </p:nvSpPr>
          <p:spPr>
            <a:xfrm>
              <a:off x="6477971" y="2999516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21446" y="2969924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4744" y="4089846"/>
            <a:ext cx="648072" cy="923330"/>
            <a:chOff x="6724088" y="325858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24088" y="3316303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96096" y="325858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78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With the score 1-1 he realised, as he stepped up to take the penalty, that it was crunch time.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9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ird%20clipar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4509120"/>
            <a:ext cx="1039912" cy="100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bird%20clipar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450904" y="4543992"/>
            <a:ext cx="1039912" cy="100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32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79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Kill two birds with one stone.</a:t>
            </a:r>
            <a:endParaRPr lang="en-GB" sz="4800" dirty="0"/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1031" name="Picture 7" descr="C:\Users\Peter\Pictures\ston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3529" y="-1755576"/>
            <a:ext cx="975360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bird%20clipar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047575" flipV="1">
            <a:off x="4386363" y="4504556"/>
            <a:ext cx="1039912" cy="100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bird%20clipar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871756" flipV="1">
            <a:off x="2987824" y="4504556"/>
            <a:ext cx="1039912" cy="100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96" y="14799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82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22 -1.48148E-6 L 0.01649 0.249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2638</TotalTime>
  <Words>1729</Words>
  <Application>Microsoft Office PowerPoint</Application>
  <PresentationFormat>On-screen Show (4:3)</PresentationFormat>
  <Paragraphs>326</Paragraphs>
  <Slides>53</Slides>
  <Notes>16</Notes>
  <HiddenSlides>0</HiddenSlides>
  <MMClips>75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Corbel</vt:lpstr>
      <vt:lpstr>Garamond</vt:lpstr>
      <vt:lpstr>Tahoma</vt:lpstr>
      <vt:lpstr>Tunga</vt:lpstr>
      <vt:lpstr>Mylar</vt:lpstr>
      <vt:lpstr>Idioms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</dc:creator>
  <cp:lastModifiedBy>Gareth Pitchford</cp:lastModifiedBy>
  <cp:revision>234</cp:revision>
  <dcterms:created xsi:type="dcterms:W3CDTF">2015-07-27T18:14:28Z</dcterms:created>
  <dcterms:modified xsi:type="dcterms:W3CDTF">2016-01-05T13:26:59Z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TC100690491033</vt:lpwstr>
  </property>
</Properties>
</file>