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3" autoAdjust="0"/>
    <p:restoredTop sz="94660"/>
  </p:normalViewPr>
  <p:slideViewPr>
    <p:cSldViewPr>
      <p:cViewPr>
        <p:scale>
          <a:sx n="76" d="100"/>
          <a:sy n="76" d="100"/>
        </p:scale>
        <p:origin x="-116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2C85D-960E-4986-92FD-29F6119F450A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BC903-20DA-4C27-802C-BEF423EF2EE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 advTm="2404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14C1F-D3BF-421F-9C21-37631720E061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D793C-D480-4584-BA15-B728D6D2DE4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 advTm="2404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AEB50-DD16-435F-B2CF-96A6EAA97F0A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40401-F3AB-4650-8D8B-F991F06D5DF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 advTm="2404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6CD74-A842-4344-9544-3168F25B80D3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072D5-C9F8-4224-99D7-71D27B8DF31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 advTm="2404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3D593-3BC8-40DB-91F9-2FD6F9326820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2A8DC-5B4D-49DA-AF32-6F2EC949D4B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 advTm="2404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FE3C2-5A74-47A1-8398-FD9F8656DEF7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19B54-BC74-4BA4-8C8D-5EC221FBA4B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 advTm="2404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357CD-178C-4A91-B0FB-74EB9A26310E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B2D33-4FCA-4F3F-BCCD-92AEA8CF058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 advTm="2404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052B2-0216-4411-9EAC-D47E97172D84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15867-2691-4415-94B0-33E1C8E8DF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 advTm="2404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D649A-F7D7-4491-A7D5-6D3CE3406BFA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E8242-281A-48B3-90CD-253C5C5B9AA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 advTm="2404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6C6DF-F58A-400F-BE46-9CD37F07C5CA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F4923-1D9C-4835-9F5B-950677DB0E4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 advTm="2404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58947-E4D1-4FF2-877A-DE4B18BC834E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8BA52-D181-4C7C-AD62-0706F9149D8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 advTm="2404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4000" t="-7000" r="-12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80E53B-676F-4A5D-B469-A0CE6F79F718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BFE3F8-FC32-4568-A76E-E32656A473F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2404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5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6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7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8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9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4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5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6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7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3.wav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8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9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words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to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much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</a:t>
            </a: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many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a lot of</a:t>
            </a:r>
            <a:endParaRPr lang="fr-FR" sz="2800" dirty="0">
              <a:solidFill>
                <a:srgbClr val="FF0000"/>
              </a:solidFill>
              <a:latin typeface="Ravie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latin typeface="+mn-lt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15616" y="3501008"/>
            <a:ext cx="6913563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I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haven’t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got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________ money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at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moment.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Ravie" pitchFamily="82" charset="0"/>
              <a:cs typeface="+mn-cs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4932040" y="3429000"/>
            <a:ext cx="30241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dirty="0" err="1" smtClean="0">
                <a:solidFill>
                  <a:srgbClr val="FF0000"/>
                </a:solidFill>
                <a:latin typeface="Ravie" pitchFamily="82" charset="0"/>
              </a:rPr>
              <a:t>much</a:t>
            </a:r>
            <a:endParaRPr lang="fr-FR" sz="3200" dirty="0">
              <a:solidFill>
                <a:srgbClr val="FF0000"/>
              </a:solidFill>
              <a:latin typeface="Ravie" pitchFamily="82" charset="0"/>
            </a:endParaRP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2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540552" y="3645024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404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8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words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to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much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</a:t>
            </a: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many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a lot of</a:t>
            </a:r>
            <a:endParaRPr lang="fr-FR" sz="2800" dirty="0">
              <a:solidFill>
                <a:srgbClr val="FF0000"/>
              </a:solidFill>
              <a:latin typeface="Ravie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latin typeface="+mn-lt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15616" y="3501008"/>
            <a:ext cx="691356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How  ________ stars are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there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on the American flag?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Ravie" pitchFamily="82" charset="0"/>
              <a:cs typeface="+mn-cs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915816" y="3429000"/>
            <a:ext cx="30241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dirty="0" err="1" smtClean="0">
                <a:solidFill>
                  <a:srgbClr val="FF0000"/>
                </a:solidFill>
                <a:latin typeface="Ravie" pitchFamily="82" charset="0"/>
              </a:rPr>
              <a:t>many</a:t>
            </a:r>
            <a:endParaRPr lang="fr-FR" sz="3200" dirty="0">
              <a:solidFill>
                <a:srgbClr val="FF0000"/>
              </a:solidFill>
              <a:latin typeface="Ravie" pitchFamily="82" charset="0"/>
            </a:endParaRP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756576" y="306896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4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9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words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to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much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</a:t>
            </a: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many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a lot of</a:t>
            </a:r>
            <a:endParaRPr lang="fr-FR" sz="2800" dirty="0">
              <a:solidFill>
                <a:srgbClr val="FF0000"/>
              </a:solidFill>
              <a:latin typeface="Ravie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latin typeface="+mn-lt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15616" y="3501008"/>
            <a:ext cx="691356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How  ________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wine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have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we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got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left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in the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fridge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?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Ravie" pitchFamily="82" charset="0"/>
              <a:cs typeface="+mn-cs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987824" y="3501008"/>
            <a:ext cx="30241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dirty="0" err="1" smtClean="0">
                <a:solidFill>
                  <a:srgbClr val="FF0000"/>
                </a:solidFill>
                <a:latin typeface="Ravie" pitchFamily="82" charset="0"/>
              </a:rPr>
              <a:t>much</a:t>
            </a:r>
            <a:endParaRPr lang="fr-FR" sz="3200" dirty="0">
              <a:solidFill>
                <a:srgbClr val="FF0000"/>
              </a:solidFill>
              <a:latin typeface="Ravie" pitchFamily="82" charset="0"/>
            </a:endParaRP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396536" y="285293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4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6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words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to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much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</a:t>
            </a: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many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a lot of</a:t>
            </a:r>
            <a:endParaRPr lang="fr-FR" sz="2800" dirty="0">
              <a:solidFill>
                <a:srgbClr val="FF0000"/>
              </a:solidFill>
              <a:latin typeface="Ravie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latin typeface="+mn-lt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15616" y="3501008"/>
            <a:ext cx="6913563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How  ________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eggs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are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there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?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Ravie" pitchFamily="82" charset="0"/>
              <a:cs typeface="+mn-cs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555776" y="3429000"/>
            <a:ext cx="30241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dirty="0" err="1" smtClean="0">
                <a:solidFill>
                  <a:srgbClr val="FF0000"/>
                </a:solidFill>
                <a:latin typeface="Ravie" pitchFamily="82" charset="0"/>
              </a:rPr>
              <a:t>many</a:t>
            </a:r>
            <a:endParaRPr lang="fr-FR" sz="3200" dirty="0">
              <a:solidFill>
                <a:srgbClr val="FF0000"/>
              </a:solidFill>
              <a:latin typeface="Ravie" pitchFamily="82" charset="0"/>
            </a:endParaRP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612560" y="285293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4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words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to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much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</a:t>
            </a: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many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a lot of</a:t>
            </a:r>
            <a:endParaRPr lang="fr-FR" sz="2800" dirty="0">
              <a:solidFill>
                <a:srgbClr val="FF0000"/>
              </a:solidFill>
              <a:latin typeface="Ravie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latin typeface="+mn-lt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15616" y="3501008"/>
            <a:ext cx="691356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You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need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__________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eggs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to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make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a good omelette.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Ravie" pitchFamily="82" charset="0"/>
              <a:cs typeface="+mn-cs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4139952" y="3429000"/>
            <a:ext cx="30241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Ravie" pitchFamily="82" charset="0"/>
              </a:rPr>
              <a:t>a lot of</a:t>
            </a:r>
            <a:endParaRPr lang="fr-FR" sz="3200" dirty="0">
              <a:solidFill>
                <a:srgbClr val="FF0000"/>
              </a:solidFill>
              <a:latin typeface="Ravie" pitchFamily="82" charset="0"/>
            </a:endParaRP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324528" y="342900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4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8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words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to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much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</a:t>
            </a: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many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a lot of</a:t>
            </a:r>
            <a:endParaRPr lang="fr-FR" sz="2800" dirty="0">
              <a:solidFill>
                <a:srgbClr val="FF0000"/>
              </a:solidFill>
              <a:latin typeface="Ravie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latin typeface="+mn-lt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15616" y="3501008"/>
            <a:ext cx="691356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Mary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feels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sick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. 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She’s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eaten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too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________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chocolates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.  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Ravie" pitchFamily="82" charset="0"/>
              <a:cs typeface="+mn-cs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4572000" y="3933056"/>
            <a:ext cx="30241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dirty="0" err="1" smtClean="0">
                <a:solidFill>
                  <a:srgbClr val="FF0000"/>
                </a:solidFill>
                <a:latin typeface="Ravie" pitchFamily="82" charset="0"/>
              </a:rPr>
              <a:t>many</a:t>
            </a:r>
            <a:endParaRPr lang="fr-FR" sz="3200" dirty="0">
              <a:solidFill>
                <a:srgbClr val="FF0000"/>
              </a:solidFill>
              <a:latin typeface="Ravie" pitchFamily="82" charset="0"/>
            </a:endParaRP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756576" y="292494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4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0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words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to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much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</a:t>
            </a: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many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a lot of</a:t>
            </a:r>
            <a:endParaRPr lang="fr-FR" sz="2800" dirty="0">
              <a:solidFill>
                <a:srgbClr val="FF0000"/>
              </a:solidFill>
              <a:latin typeface="Ravie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latin typeface="+mn-lt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15616" y="3501008"/>
            <a:ext cx="691356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There’s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___________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snow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outside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,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it’s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been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snowing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all night.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Ravie" pitchFamily="82" charset="0"/>
              <a:cs typeface="+mn-cs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3923928" y="3429000"/>
            <a:ext cx="30241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Ravie" pitchFamily="82" charset="0"/>
              </a:rPr>
              <a:t>a lot of</a:t>
            </a:r>
            <a:endParaRPr lang="fr-FR" sz="3200" dirty="0">
              <a:solidFill>
                <a:srgbClr val="FF0000"/>
              </a:solidFill>
              <a:latin typeface="Ravie" pitchFamily="82" charset="0"/>
            </a:endParaRP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900592" y="2996952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4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4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words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to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much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</a:t>
            </a: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many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a lot of</a:t>
            </a:r>
            <a:endParaRPr lang="fr-FR" sz="2800" dirty="0">
              <a:solidFill>
                <a:srgbClr val="FF0000"/>
              </a:solidFill>
              <a:latin typeface="Ravie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latin typeface="+mn-lt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15616" y="3501008"/>
            <a:ext cx="691356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You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need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 __________ of patience to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be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a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teacher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.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Ravie" pitchFamily="82" charset="0"/>
              <a:cs typeface="+mn-cs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3923928" y="3429000"/>
            <a:ext cx="30241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Ravie" pitchFamily="82" charset="0"/>
              </a:rPr>
              <a:t>a lot of</a:t>
            </a:r>
            <a:endParaRPr lang="fr-FR" sz="3200" dirty="0">
              <a:solidFill>
                <a:srgbClr val="FF0000"/>
              </a:solidFill>
              <a:latin typeface="Ravie" pitchFamily="82" charset="0"/>
            </a:endParaRP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900592" y="328498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4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3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words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to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much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</a:t>
            </a: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many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a lot of</a:t>
            </a:r>
            <a:endParaRPr lang="fr-FR" sz="2800" dirty="0">
              <a:solidFill>
                <a:srgbClr val="FF0000"/>
              </a:solidFill>
              <a:latin typeface="Ravie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latin typeface="+mn-lt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15616" y="3501008"/>
            <a:ext cx="691356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David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eats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____________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rice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,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he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loves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it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.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Ravie" pitchFamily="82" charset="0"/>
              <a:cs typeface="+mn-cs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195736" y="3933056"/>
            <a:ext cx="30241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Ravie" pitchFamily="82" charset="0"/>
              </a:rPr>
              <a:t>a lot of</a:t>
            </a:r>
            <a:endParaRPr lang="fr-FR" sz="3200" dirty="0">
              <a:solidFill>
                <a:srgbClr val="FF0000"/>
              </a:solidFill>
              <a:latin typeface="Ravie" pitchFamily="82" charset="0"/>
            </a:endParaRP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612560" y="278092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4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6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words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to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much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</a:t>
            </a: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many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a lot of</a:t>
            </a:r>
            <a:endParaRPr lang="fr-FR" sz="2800" dirty="0">
              <a:solidFill>
                <a:srgbClr val="FF0000"/>
              </a:solidFill>
              <a:latin typeface="Ravie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latin typeface="+mn-lt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15616" y="3501008"/>
            <a:ext cx="691356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I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can’t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make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a cake I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haven’t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got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________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flour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.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4716016" y="3933056"/>
            <a:ext cx="30241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dirty="0" err="1" smtClean="0">
                <a:solidFill>
                  <a:srgbClr val="FF0000"/>
                </a:solidFill>
                <a:latin typeface="Ravie" pitchFamily="82" charset="0"/>
              </a:rPr>
              <a:t>much</a:t>
            </a:r>
            <a:endParaRPr lang="fr-FR" sz="3200" dirty="0">
              <a:solidFill>
                <a:srgbClr val="FF0000"/>
              </a:solidFill>
              <a:latin typeface="Ravie" pitchFamily="82" charset="0"/>
            </a:endParaRP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396536" y="321297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4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3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words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to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much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</a:t>
            </a: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many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a lot of</a:t>
            </a:r>
            <a:endParaRPr lang="fr-FR" sz="2800" dirty="0">
              <a:solidFill>
                <a:srgbClr val="FF0000"/>
              </a:solidFill>
              <a:latin typeface="Ravie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latin typeface="+mn-lt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15616" y="3501008"/>
            <a:ext cx="6913563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Italian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people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eat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_________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pasta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.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Ravie" pitchFamily="82" charset="0"/>
              <a:cs typeface="+mn-cs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195736" y="3933056"/>
            <a:ext cx="30241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Ravie" pitchFamily="82" charset="0"/>
              </a:rPr>
              <a:t>a lot of</a:t>
            </a:r>
            <a:endParaRPr lang="fr-FR" sz="3200" dirty="0">
              <a:solidFill>
                <a:srgbClr val="FF0000"/>
              </a:solidFill>
              <a:latin typeface="Ravie" pitchFamily="82" charset="0"/>
            </a:endParaRP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10044608" y="2996952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4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8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7000" t="-13000" r="-70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754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How to use </a:t>
            </a:r>
            <a:r>
              <a:rPr lang="fr-FR" sz="24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4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words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much</a:t>
            </a:r>
            <a:r>
              <a:rPr lang="fr-FR" sz="24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</a:t>
            </a:r>
            <a:r>
              <a:rPr lang="fr-FR" sz="24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many</a:t>
            </a:r>
            <a:r>
              <a:rPr lang="fr-FR" sz="24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a lot of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 smtClean="0">
              <a:solidFill>
                <a:srgbClr val="FF0000"/>
              </a:solidFill>
              <a:latin typeface="Ravie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 smtClean="0">
                <a:latin typeface="Ravie" pitchFamily="82" charset="0"/>
                <a:cs typeface="+mn-cs"/>
              </a:rPr>
              <a:t>We</a:t>
            </a:r>
            <a:r>
              <a:rPr lang="fr-FR" sz="2000" dirty="0" smtClean="0">
                <a:latin typeface="Ravie" pitchFamily="82" charset="0"/>
                <a:cs typeface="+mn-cs"/>
              </a:rPr>
              <a:t> use « </a:t>
            </a:r>
            <a:r>
              <a:rPr lang="fr-FR" sz="2000" dirty="0" err="1" smtClean="0">
                <a:latin typeface="Ravie" pitchFamily="82" charset="0"/>
                <a:cs typeface="+mn-cs"/>
              </a:rPr>
              <a:t>much</a:t>
            </a:r>
            <a:r>
              <a:rPr lang="fr-FR" sz="2000" dirty="0" smtClean="0">
                <a:latin typeface="Ravie" pitchFamily="82" charset="0"/>
                <a:cs typeface="+mn-cs"/>
              </a:rPr>
              <a:t> » for </a:t>
            </a:r>
            <a:r>
              <a:rPr lang="fr-FR" sz="2000" dirty="0" err="1" smtClean="0">
                <a:latin typeface="Ravie" pitchFamily="82" charset="0"/>
                <a:cs typeface="+mn-cs"/>
              </a:rPr>
              <a:t>uncountable</a:t>
            </a:r>
            <a:r>
              <a:rPr lang="fr-FR" sz="2000" dirty="0" smtClean="0">
                <a:latin typeface="Ravie" pitchFamily="82" charset="0"/>
                <a:cs typeface="+mn-cs"/>
              </a:rPr>
              <a:t> </a:t>
            </a:r>
            <a:r>
              <a:rPr lang="fr-FR" sz="2000" dirty="0" err="1" smtClean="0">
                <a:latin typeface="Ravie" pitchFamily="82" charset="0"/>
                <a:cs typeface="+mn-cs"/>
              </a:rPr>
              <a:t>nouns</a:t>
            </a:r>
            <a:r>
              <a:rPr lang="fr-FR" sz="2000" dirty="0" smtClean="0">
                <a:latin typeface="Ravie" pitchFamily="82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smtClean="0">
                <a:latin typeface="Ravie" pitchFamily="82" charset="0"/>
                <a:cs typeface="+mn-cs"/>
              </a:rPr>
              <a:t>in </a:t>
            </a:r>
            <a:r>
              <a:rPr lang="fr-FR" sz="2000" dirty="0" err="1" smtClean="0">
                <a:latin typeface="Ravie" pitchFamily="82" charset="0"/>
                <a:cs typeface="+mn-cs"/>
              </a:rPr>
              <a:t>negative</a:t>
            </a:r>
            <a:r>
              <a:rPr lang="fr-FR" sz="2000" dirty="0" smtClean="0">
                <a:latin typeface="Ravie" pitchFamily="82" charset="0"/>
                <a:cs typeface="+mn-cs"/>
              </a:rPr>
              <a:t> and interrogative sentences.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 smtClean="0">
              <a:latin typeface="Ravie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She</a:t>
            </a:r>
            <a:r>
              <a:rPr lang="fr-FR" sz="20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hasn’t</a:t>
            </a:r>
            <a:r>
              <a:rPr lang="fr-FR" sz="20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got</a:t>
            </a:r>
            <a:r>
              <a:rPr lang="fr-FR" sz="20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much</a:t>
            </a:r>
            <a:r>
              <a:rPr lang="fr-FR" sz="20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 money.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Is </a:t>
            </a:r>
            <a:r>
              <a:rPr lang="fr-FR" sz="20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there</a:t>
            </a:r>
            <a:r>
              <a:rPr lang="fr-FR" sz="20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much</a:t>
            </a:r>
            <a:r>
              <a:rPr lang="fr-FR" sz="20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work</a:t>
            </a:r>
            <a:r>
              <a:rPr lang="fr-FR" sz="20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 to </a:t>
            </a:r>
            <a:r>
              <a:rPr lang="fr-FR" sz="20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be</a:t>
            </a:r>
            <a:r>
              <a:rPr lang="fr-FR" sz="20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done</a:t>
            </a:r>
            <a:r>
              <a:rPr lang="fr-FR" sz="20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 smtClean="0">
              <a:latin typeface="Ravie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 smtClean="0">
                <a:latin typeface="Ravie" pitchFamily="82" charset="0"/>
                <a:cs typeface="+mn-cs"/>
              </a:rPr>
              <a:t>We</a:t>
            </a:r>
            <a:r>
              <a:rPr lang="fr-FR" sz="2000" dirty="0" smtClean="0">
                <a:latin typeface="Ravie" pitchFamily="82" charset="0"/>
                <a:cs typeface="+mn-cs"/>
              </a:rPr>
              <a:t> use « </a:t>
            </a:r>
            <a:r>
              <a:rPr lang="fr-FR" sz="2000" dirty="0" err="1" smtClean="0">
                <a:latin typeface="Ravie" pitchFamily="82" charset="0"/>
                <a:cs typeface="+mn-cs"/>
              </a:rPr>
              <a:t>many</a:t>
            </a:r>
            <a:r>
              <a:rPr lang="fr-FR" sz="2000" dirty="0" smtClean="0">
                <a:latin typeface="Ravie" pitchFamily="82" charset="0"/>
                <a:cs typeface="+mn-cs"/>
              </a:rPr>
              <a:t> » for </a:t>
            </a:r>
            <a:r>
              <a:rPr lang="fr-FR" sz="2000" dirty="0" err="1" smtClean="0">
                <a:latin typeface="Ravie" pitchFamily="82" charset="0"/>
                <a:cs typeface="+mn-cs"/>
              </a:rPr>
              <a:t>countable</a:t>
            </a:r>
            <a:r>
              <a:rPr lang="fr-FR" sz="2000" dirty="0" smtClean="0">
                <a:latin typeface="Ravie" pitchFamily="82" charset="0"/>
                <a:cs typeface="+mn-cs"/>
              </a:rPr>
              <a:t> </a:t>
            </a:r>
            <a:r>
              <a:rPr lang="fr-FR" sz="2000" dirty="0" err="1" smtClean="0">
                <a:latin typeface="Ravie" pitchFamily="82" charset="0"/>
                <a:cs typeface="+mn-cs"/>
              </a:rPr>
              <a:t>nouns</a:t>
            </a:r>
            <a:r>
              <a:rPr lang="fr-FR" sz="2000" dirty="0" smtClean="0">
                <a:latin typeface="Ravie" pitchFamily="82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smtClean="0">
                <a:latin typeface="Ravie" pitchFamily="82" charset="0"/>
                <a:cs typeface="+mn-cs"/>
              </a:rPr>
              <a:t>in </a:t>
            </a:r>
            <a:r>
              <a:rPr lang="fr-FR" sz="2000" dirty="0" err="1" smtClean="0">
                <a:latin typeface="Ravie" pitchFamily="82" charset="0"/>
                <a:cs typeface="+mn-cs"/>
              </a:rPr>
              <a:t>negative</a:t>
            </a:r>
            <a:r>
              <a:rPr lang="fr-FR" sz="2000" dirty="0" smtClean="0">
                <a:latin typeface="Ravie" pitchFamily="82" charset="0"/>
                <a:cs typeface="+mn-cs"/>
              </a:rPr>
              <a:t> and interrogative sentences.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 smtClean="0">
              <a:latin typeface="Ravie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We</a:t>
            </a:r>
            <a:r>
              <a:rPr lang="fr-FR" sz="20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haven’t</a:t>
            </a:r>
            <a:r>
              <a:rPr lang="fr-FR" sz="20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got</a:t>
            </a:r>
            <a:r>
              <a:rPr lang="fr-FR" sz="20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many</a:t>
            </a:r>
            <a:r>
              <a:rPr lang="fr-FR" sz="20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 chairs.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Are </a:t>
            </a:r>
            <a:r>
              <a:rPr lang="fr-FR" sz="20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there</a:t>
            </a:r>
            <a:r>
              <a:rPr lang="fr-FR" sz="20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many</a:t>
            </a:r>
            <a:r>
              <a:rPr lang="fr-FR" sz="20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 people </a:t>
            </a:r>
            <a:r>
              <a:rPr lang="fr-FR" sz="20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coming</a:t>
            </a:r>
            <a:r>
              <a:rPr lang="fr-FR" sz="20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tomorrow</a:t>
            </a:r>
            <a:r>
              <a:rPr lang="fr-FR" sz="20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 smtClean="0">
              <a:latin typeface="Ravie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 smtClean="0">
                <a:latin typeface="Ravie" pitchFamily="82" charset="0"/>
                <a:cs typeface="+mn-cs"/>
              </a:rPr>
              <a:t>We</a:t>
            </a:r>
            <a:r>
              <a:rPr lang="fr-FR" sz="2000" dirty="0" smtClean="0">
                <a:latin typeface="Ravie" pitchFamily="82" charset="0"/>
                <a:cs typeface="+mn-cs"/>
              </a:rPr>
              <a:t> </a:t>
            </a:r>
            <a:r>
              <a:rPr lang="fr-FR" sz="2000" dirty="0" err="1" smtClean="0">
                <a:latin typeface="Ravie" pitchFamily="82" charset="0"/>
                <a:cs typeface="+mn-cs"/>
              </a:rPr>
              <a:t>can</a:t>
            </a:r>
            <a:r>
              <a:rPr lang="fr-FR" sz="2000" dirty="0" smtClean="0">
                <a:latin typeface="Ravie" pitchFamily="82" charset="0"/>
                <a:cs typeface="+mn-cs"/>
              </a:rPr>
              <a:t> use « a lot of » in all </a:t>
            </a:r>
            <a:r>
              <a:rPr lang="fr-FR" sz="2000" dirty="0" err="1" smtClean="0">
                <a:latin typeface="Ravie" pitchFamily="82" charset="0"/>
                <a:cs typeface="+mn-cs"/>
              </a:rPr>
              <a:t>forms</a:t>
            </a:r>
            <a:r>
              <a:rPr lang="fr-FR" sz="2000" dirty="0" smtClean="0">
                <a:latin typeface="Ravie" pitchFamily="82" charset="0"/>
                <a:cs typeface="+mn-c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 smtClean="0">
              <a:latin typeface="Ravie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We</a:t>
            </a:r>
            <a:r>
              <a:rPr lang="fr-FR" sz="20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haven’t</a:t>
            </a:r>
            <a:r>
              <a:rPr lang="fr-FR" sz="20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got</a:t>
            </a:r>
            <a:r>
              <a:rPr lang="fr-FR" sz="20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 a lot of </a:t>
            </a:r>
            <a:r>
              <a:rPr lang="fr-FR" sz="20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friends</a:t>
            </a:r>
            <a:r>
              <a:rPr lang="fr-FR" sz="20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Is </a:t>
            </a:r>
            <a:r>
              <a:rPr lang="fr-FR" sz="20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there</a:t>
            </a:r>
            <a:r>
              <a:rPr lang="fr-FR" sz="20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 a lot of </a:t>
            </a:r>
            <a:r>
              <a:rPr lang="fr-FR" sz="20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wine</a:t>
            </a:r>
            <a:r>
              <a:rPr lang="fr-FR" sz="20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 in the </a:t>
            </a:r>
            <a:r>
              <a:rPr lang="fr-FR" sz="20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fridge</a:t>
            </a:r>
            <a:r>
              <a:rPr lang="fr-FR" sz="20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There’s</a:t>
            </a:r>
            <a:r>
              <a:rPr lang="fr-FR" sz="20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 a lot of </a:t>
            </a:r>
            <a:r>
              <a:rPr lang="fr-FR" sz="20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beer</a:t>
            </a:r>
            <a:r>
              <a:rPr lang="fr-FR" sz="20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 on the table.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There are a lot of cars in the car </a:t>
            </a:r>
            <a:r>
              <a:rPr lang="fr-FR" sz="20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park</a:t>
            </a:r>
            <a:r>
              <a:rPr lang="fr-FR" sz="20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Ravie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latin typeface="+mn-lt"/>
              <a:cs typeface="+mn-cs"/>
            </a:endParaRP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756576" y="292494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6622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words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to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much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</a:t>
            </a: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many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a lot of</a:t>
            </a:r>
            <a:endParaRPr lang="fr-FR" sz="2800" dirty="0">
              <a:solidFill>
                <a:srgbClr val="FF0000"/>
              </a:solidFill>
              <a:latin typeface="Ravie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latin typeface="+mn-lt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15616" y="3501008"/>
            <a:ext cx="691356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How __________ people are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coming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to the party?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Ravie" pitchFamily="82" charset="0"/>
              <a:cs typeface="+mn-cs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843808" y="3356992"/>
            <a:ext cx="30241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dirty="0" err="1" smtClean="0">
                <a:solidFill>
                  <a:srgbClr val="FF0000"/>
                </a:solidFill>
                <a:latin typeface="Ravie" pitchFamily="82" charset="0"/>
              </a:rPr>
              <a:t>many</a:t>
            </a:r>
            <a:endParaRPr lang="fr-FR" sz="3200" dirty="0">
              <a:solidFill>
                <a:srgbClr val="FF0000"/>
              </a:solidFill>
              <a:latin typeface="Ravie" pitchFamily="82" charset="0"/>
            </a:endParaRP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10044608" y="278092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4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words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to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much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</a:t>
            </a: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many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a lot of</a:t>
            </a:r>
            <a:endParaRPr lang="fr-FR" sz="2800" dirty="0">
              <a:solidFill>
                <a:srgbClr val="FF0000"/>
              </a:solidFill>
              <a:latin typeface="Ravie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latin typeface="+mn-lt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15616" y="3501008"/>
            <a:ext cx="6913563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How __________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food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will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</a:t>
            </a:r>
            <a:r>
              <a:rPr lang="fr-FR" sz="320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e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need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?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Ravie" pitchFamily="82" charset="0"/>
              <a:cs typeface="+mn-cs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987824" y="3429000"/>
            <a:ext cx="30241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dirty="0" err="1" smtClean="0">
                <a:solidFill>
                  <a:srgbClr val="FF0000"/>
                </a:solidFill>
                <a:latin typeface="Ravie" pitchFamily="82" charset="0"/>
              </a:rPr>
              <a:t>much</a:t>
            </a:r>
            <a:endParaRPr lang="fr-FR" sz="3200" dirty="0">
              <a:solidFill>
                <a:srgbClr val="FF0000"/>
              </a:solidFill>
              <a:latin typeface="Ravie" pitchFamily="82" charset="0"/>
            </a:endParaRP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540552" y="285293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4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8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words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to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much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</a:t>
            </a: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many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a lot of</a:t>
            </a:r>
            <a:endParaRPr lang="fr-FR" sz="2800" dirty="0">
              <a:solidFill>
                <a:srgbClr val="FF0000"/>
              </a:solidFill>
              <a:latin typeface="Ravie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latin typeface="+mn-lt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15616" y="3501008"/>
            <a:ext cx="6913563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We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didn’t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have ________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luggage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so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we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got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through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customs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quickly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.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Ravie" pitchFamily="82" charset="0"/>
              <a:cs typeface="+mn-cs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1043608" y="4005064"/>
            <a:ext cx="30241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dirty="0" err="1" smtClean="0">
                <a:solidFill>
                  <a:srgbClr val="FF0000"/>
                </a:solidFill>
                <a:latin typeface="Ravie" pitchFamily="82" charset="0"/>
              </a:rPr>
              <a:t>much</a:t>
            </a:r>
            <a:endParaRPr lang="fr-FR" sz="3200" dirty="0">
              <a:solidFill>
                <a:srgbClr val="FF0000"/>
              </a:solidFill>
              <a:latin typeface="Ravie" pitchFamily="82" charset="0"/>
            </a:endParaRP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756576" y="285293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4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9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words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to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much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</a:t>
            </a: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many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a lot of</a:t>
            </a:r>
            <a:endParaRPr lang="fr-FR" sz="2800" dirty="0">
              <a:solidFill>
                <a:srgbClr val="FF0000"/>
              </a:solidFill>
              <a:latin typeface="Ravie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latin typeface="+mn-lt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15616" y="3501008"/>
            <a:ext cx="6913563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We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didn’t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take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________ photos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either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because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we’d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been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there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before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.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Ravie" pitchFamily="82" charset="0"/>
              <a:cs typeface="+mn-cs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1043608" y="3933056"/>
            <a:ext cx="30241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dirty="0" err="1" smtClean="0">
                <a:solidFill>
                  <a:srgbClr val="FF0000"/>
                </a:solidFill>
                <a:latin typeface="Ravie" pitchFamily="82" charset="0"/>
              </a:rPr>
              <a:t>many</a:t>
            </a:r>
            <a:endParaRPr lang="fr-FR" sz="3200" dirty="0">
              <a:solidFill>
                <a:srgbClr val="FF0000"/>
              </a:solidFill>
              <a:latin typeface="Ravie" pitchFamily="82" charset="0"/>
            </a:endParaRP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396536" y="278092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4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6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words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to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much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</a:t>
            </a: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many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a lot of</a:t>
            </a:r>
            <a:endParaRPr lang="fr-FR" sz="2800" dirty="0">
              <a:solidFill>
                <a:srgbClr val="FF0000"/>
              </a:solidFill>
              <a:latin typeface="Ravie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latin typeface="+mn-lt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15616" y="3501008"/>
            <a:ext cx="6913563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Do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you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drink _______ coffee?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Ravie" pitchFamily="82" charset="0"/>
              <a:cs typeface="+mn-cs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4860032" y="3429000"/>
            <a:ext cx="30241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dirty="0" err="1" smtClean="0">
                <a:solidFill>
                  <a:srgbClr val="FF0000"/>
                </a:solidFill>
                <a:latin typeface="Ravie" pitchFamily="82" charset="0"/>
              </a:rPr>
              <a:t>much</a:t>
            </a:r>
            <a:endParaRPr lang="fr-FR" sz="3200" dirty="0">
              <a:solidFill>
                <a:srgbClr val="FF0000"/>
              </a:solidFill>
              <a:latin typeface="Ravie" pitchFamily="82" charset="0"/>
            </a:endParaRP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900592" y="357301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4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words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to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much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</a:t>
            </a: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many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a lot of</a:t>
            </a:r>
            <a:endParaRPr lang="fr-FR" sz="2800" dirty="0">
              <a:solidFill>
                <a:srgbClr val="FF0000"/>
              </a:solidFill>
              <a:latin typeface="Ravie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latin typeface="+mn-lt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15616" y="3501008"/>
            <a:ext cx="6913563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I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had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to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buy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_________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food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yesterday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because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my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parents are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coming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to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stay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.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Ravie" pitchFamily="82" charset="0"/>
              <a:cs typeface="+mn-cs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4716016" y="3501008"/>
            <a:ext cx="30241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Ravie" pitchFamily="82" charset="0"/>
              </a:rPr>
              <a:t>a lot of</a:t>
            </a:r>
            <a:endParaRPr lang="fr-FR" sz="3200" dirty="0">
              <a:solidFill>
                <a:srgbClr val="FF0000"/>
              </a:solidFill>
              <a:latin typeface="Ravie" pitchFamily="82" charset="0"/>
            </a:endParaRP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612560" y="321297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4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7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words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to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much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</a:t>
            </a: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many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a lot of</a:t>
            </a:r>
            <a:endParaRPr lang="fr-FR" sz="2800" dirty="0">
              <a:solidFill>
                <a:srgbClr val="FF0000"/>
              </a:solidFill>
              <a:latin typeface="Ravie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latin typeface="+mn-lt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15616" y="3501008"/>
            <a:ext cx="691356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How _______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players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are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there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in a football team?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Ravie" pitchFamily="82" charset="0"/>
              <a:cs typeface="+mn-cs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627784" y="3429000"/>
            <a:ext cx="30241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dirty="0" err="1" smtClean="0">
                <a:solidFill>
                  <a:srgbClr val="FF0000"/>
                </a:solidFill>
                <a:latin typeface="Ravie" pitchFamily="82" charset="0"/>
              </a:rPr>
              <a:t>many</a:t>
            </a:r>
            <a:endParaRPr lang="fr-FR" sz="3200" dirty="0">
              <a:solidFill>
                <a:srgbClr val="FF0000"/>
              </a:solidFill>
              <a:latin typeface="Ravie" pitchFamily="82" charset="0"/>
            </a:endParaRP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684568" y="364502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4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4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words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to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much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</a:t>
            </a: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many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a lot of</a:t>
            </a:r>
            <a:endParaRPr lang="fr-FR" sz="2800" dirty="0">
              <a:solidFill>
                <a:srgbClr val="FF0000"/>
              </a:solidFill>
              <a:latin typeface="Ravie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latin typeface="+mn-lt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15616" y="3501008"/>
            <a:ext cx="6913563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How ________ chairs do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we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need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for the party?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Ravie" pitchFamily="82" charset="0"/>
              <a:cs typeface="+mn-cs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411760" y="3429000"/>
            <a:ext cx="30241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dirty="0" err="1" smtClean="0">
                <a:solidFill>
                  <a:srgbClr val="FF0000"/>
                </a:solidFill>
                <a:latin typeface="Ravie" pitchFamily="82" charset="0"/>
              </a:rPr>
              <a:t>many</a:t>
            </a:r>
            <a:endParaRPr lang="fr-FR" sz="3200" dirty="0">
              <a:solidFill>
                <a:srgbClr val="FF0000"/>
              </a:solidFill>
              <a:latin typeface="Ravie" pitchFamily="82" charset="0"/>
            </a:endParaRP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2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540552" y="3573016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404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2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words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to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much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</a:t>
            </a: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many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a lot of</a:t>
            </a:r>
            <a:endParaRPr lang="fr-FR" sz="2800" dirty="0">
              <a:solidFill>
                <a:srgbClr val="FF0000"/>
              </a:solidFill>
              <a:latin typeface="Ravie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latin typeface="+mn-lt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15616" y="3501008"/>
            <a:ext cx="691356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Our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teacher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always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gives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us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too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______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homework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.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Ravie" pitchFamily="82" charset="0"/>
              <a:cs typeface="+mn-cs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4644008" y="3933056"/>
            <a:ext cx="30241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dirty="0" err="1" smtClean="0">
                <a:solidFill>
                  <a:srgbClr val="FF0000"/>
                </a:solidFill>
                <a:latin typeface="Ravie" pitchFamily="82" charset="0"/>
              </a:rPr>
              <a:t>much</a:t>
            </a:r>
            <a:endParaRPr lang="fr-FR" sz="3200" dirty="0">
              <a:solidFill>
                <a:srgbClr val="FF0000"/>
              </a:solidFill>
              <a:latin typeface="Ravie" pitchFamily="82" charset="0"/>
            </a:endParaRP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828584" y="378904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4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4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words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to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much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</a:t>
            </a: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many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a lot of</a:t>
            </a:r>
            <a:endParaRPr lang="fr-FR" sz="2800" dirty="0">
              <a:solidFill>
                <a:srgbClr val="FF0000"/>
              </a:solidFill>
              <a:latin typeface="Ravie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latin typeface="+mn-lt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15616" y="3501008"/>
            <a:ext cx="6913563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I’ve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got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__________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friends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in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my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town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.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Ravie" pitchFamily="82" charset="0"/>
              <a:cs typeface="+mn-cs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3995936" y="3501008"/>
            <a:ext cx="30241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Ravie" pitchFamily="82" charset="0"/>
              </a:rPr>
              <a:t>a lot of</a:t>
            </a:r>
            <a:endParaRPr lang="fr-FR" sz="3200" dirty="0">
              <a:solidFill>
                <a:srgbClr val="FF0000"/>
              </a:solidFill>
              <a:latin typeface="Ravie" pitchFamily="82" charset="0"/>
            </a:endParaRP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972600" y="364502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4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words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to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much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</a:t>
            </a: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many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a lot of</a:t>
            </a:r>
            <a:endParaRPr lang="fr-FR" sz="2800" dirty="0">
              <a:solidFill>
                <a:srgbClr val="FF0000"/>
              </a:solidFill>
              <a:latin typeface="Ravie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latin typeface="+mn-lt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15616" y="3501008"/>
            <a:ext cx="6913563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My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parents gave me ___________ good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advice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when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I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was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young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.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Ravie" pitchFamily="82" charset="0"/>
              <a:cs typeface="+mn-cs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267744" y="3933056"/>
            <a:ext cx="30241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Ravie" pitchFamily="82" charset="0"/>
              </a:rPr>
              <a:t>a lot of</a:t>
            </a:r>
            <a:endParaRPr lang="fr-FR" sz="3200" dirty="0">
              <a:solidFill>
                <a:srgbClr val="FF0000"/>
              </a:solidFill>
              <a:latin typeface="Ravie" pitchFamily="82" charset="0"/>
            </a:endParaRP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684568" y="2276872"/>
            <a:ext cx="244475" cy="244475"/>
          </a:xfrm>
          <a:prstGeom prst="rect">
            <a:avLst/>
          </a:prstGeom>
        </p:spPr>
      </p:pic>
      <p:pic>
        <p:nvPicPr>
          <p:cNvPr id="8" name="Son enregistré">
            <a:hlinkClick r:id="" action="ppaction://media"/>
          </p:cNvPr>
          <p:cNvPicPr>
            <a:picLocks noRot="1" noChangeAspect="1"/>
          </p:cNvPicPr>
          <p:nvPr>
            <a:wavAudioFile r:embed="rId2" name="Son enregistré"/>
          </p:nvPr>
        </p:nvPicPr>
        <p:blipFill>
          <a:blip r:embed="rId5" cstate="print"/>
          <a:stretch>
            <a:fillRect/>
          </a:stretch>
        </p:blipFill>
        <p:spPr>
          <a:xfrm>
            <a:off x="9900592" y="328498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4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8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words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to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much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</a:t>
            </a: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many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a lot of</a:t>
            </a:r>
            <a:endParaRPr lang="fr-FR" sz="2800" dirty="0">
              <a:solidFill>
                <a:srgbClr val="FF0000"/>
              </a:solidFill>
              <a:latin typeface="Ravie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latin typeface="+mn-lt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15616" y="3501008"/>
            <a:ext cx="6913563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How ________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did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you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pay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for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that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computer?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Ravie" pitchFamily="82" charset="0"/>
              <a:cs typeface="+mn-cs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627784" y="3429000"/>
            <a:ext cx="30241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dirty="0" err="1" smtClean="0">
                <a:solidFill>
                  <a:srgbClr val="FF0000"/>
                </a:solidFill>
                <a:latin typeface="Ravie" pitchFamily="82" charset="0"/>
              </a:rPr>
              <a:t>much</a:t>
            </a:r>
            <a:endParaRPr lang="fr-FR" sz="3200" dirty="0">
              <a:solidFill>
                <a:srgbClr val="FF0000"/>
              </a:solidFill>
              <a:latin typeface="Ravie" pitchFamily="82" charset="0"/>
            </a:endParaRP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900592" y="285293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4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4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words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to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much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</a:t>
            </a: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many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a lot of</a:t>
            </a:r>
            <a:endParaRPr lang="fr-FR" sz="2800" dirty="0">
              <a:solidFill>
                <a:srgbClr val="FF0000"/>
              </a:solidFill>
              <a:latin typeface="Ravie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latin typeface="+mn-lt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15616" y="3501008"/>
            <a:ext cx="6913563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They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haven’t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got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________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furniture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yet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.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Ravie" pitchFamily="82" charset="0"/>
              <a:cs typeface="+mn-cs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971600" y="4005064"/>
            <a:ext cx="30241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dirty="0" err="1" smtClean="0">
                <a:solidFill>
                  <a:srgbClr val="FF0000"/>
                </a:solidFill>
                <a:latin typeface="Ravie" pitchFamily="82" charset="0"/>
              </a:rPr>
              <a:t>much</a:t>
            </a:r>
            <a:endParaRPr lang="fr-FR" sz="3200" dirty="0">
              <a:solidFill>
                <a:srgbClr val="FF0000"/>
              </a:solidFill>
              <a:latin typeface="Ravie" pitchFamily="82" charset="0"/>
            </a:endParaRP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684568" y="357301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4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3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words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to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much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</a:t>
            </a:r>
            <a:r>
              <a:rPr lang="fr-FR" sz="2800" dirty="0" err="1" smtClean="0">
                <a:solidFill>
                  <a:srgbClr val="FF0000"/>
                </a:solidFill>
                <a:latin typeface="Ravie" pitchFamily="82" charset="0"/>
                <a:cs typeface="+mn-cs"/>
              </a:rPr>
              <a:t>many</a:t>
            </a:r>
            <a:r>
              <a:rPr lang="fr-FR" sz="2800" dirty="0" smtClean="0">
                <a:solidFill>
                  <a:srgbClr val="FF0000"/>
                </a:solidFill>
                <a:latin typeface="Ravie" pitchFamily="82" charset="0"/>
                <a:cs typeface="+mn-cs"/>
              </a:rPr>
              <a:t>, a lot of</a:t>
            </a:r>
            <a:endParaRPr lang="fr-FR" sz="2800" dirty="0">
              <a:solidFill>
                <a:srgbClr val="FF0000"/>
              </a:solidFill>
              <a:latin typeface="Ravie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latin typeface="+mn-lt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15616" y="3501008"/>
            <a:ext cx="691356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My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husband’s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got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___________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work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to do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this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weekend.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Ravie" pitchFamily="82" charset="0"/>
              <a:cs typeface="+mn-cs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1763688" y="3933056"/>
            <a:ext cx="30241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Ravie" pitchFamily="82" charset="0"/>
              </a:rPr>
              <a:t>a lot of</a:t>
            </a:r>
            <a:endParaRPr lang="fr-FR" sz="3200" dirty="0">
              <a:solidFill>
                <a:srgbClr val="FF0000"/>
              </a:solidFill>
              <a:latin typeface="Ravie" pitchFamily="82" charset="0"/>
            </a:endParaRP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756576" y="350100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4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4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673</Words>
  <Application>Microsoft Office PowerPoint</Application>
  <PresentationFormat>On-screen Show (4:3)</PresentationFormat>
  <Paragraphs>121</Paragraphs>
  <Slides>26</Slides>
  <Notes>0</Notes>
  <HiddenSlides>0</HiddenSlides>
  <MMClips>27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MOURNARD</dc:creator>
  <cp:lastModifiedBy>Gareth Pitchford</cp:lastModifiedBy>
  <cp:revision>19</cp:revision>
  <dcterms:created xsi:type="dcterms:W3CDTF">2010-11-13T09:17:44Z</dcterms:created>
  <dcterms:modified xsi:type="dcterms:W3CDTF">2013-04-11T11:24:55Z</dcterms:modified>
</cp:coreProperties>
</file>