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59" r:id="rId8"/>
    <p:sldId id="275" r:id="rId9"/>
    <p:sldId id="264" r:id="rId10"/>
    <p:sldId id="265" r:id="rId11"/>
    <p:sldId id="269" r:id="rId12"/>
    <p:sldId id="272" r:id="rId13"/>
    <p:sldId id="273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0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7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5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8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8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5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44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9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87B3-13D2-457F-B38E-55F91CCE6B4E}" type="datetimeFigureOut">
              <a:rPr lang="en-GB" smtClean="0"/>
              <a:t>29/04/2014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F15F-A51A-4B87-BDEC-86342FF57E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61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535" y="2557268"/>
            <a:ext cx="10400714" cy="2387600"/>
          </a:xfrm>
        </p:spPr>
        <p:txBody>
          <a:bodyPr>
            <a:noAutofit/>
          </a:bodyPr>
          <a:lstStyle/>
          <a:p>
            <a:r>
              <a:rPr lang="en-GB" sz="2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" panose="020B0500000000000000" pitchFamily="34" charset="0"/>
              </a:rPr>
              <a:t>Similes</a:t>
            </a:r>
            <a:endParaRPr lang="en-GB" sz="2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5909" y="310283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200" dirty="0">
                <a:latin typeface="SassoonPrimary" panose="020B0500000000000000" pitchFamily="34" charset="0"/>
              </a:rPr>
              <a:t>Complete the simile</a:t>
            </a:r>
            <a:r>
              <a:rPr lang="en-GB" sz="5200" dirty="0" smtClean="0">
                <a:latin typeface="SassoonPrimary" panose="020B0500000000000000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5200" dirty="0" smtClean="0">
                <a:latin typeface="SassoonPrimary" panose="020B0500000000000000" pitchFamily="34" charset="0"/>
              </a:rPr>
              <a:t>Jess ran home </a:t>
            </a:r>
            <a:r>
              <a:rPr lang="en-GB" sz="5200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quickly </a:t>
            </a:r>
            <a:r>
              <a:rPr lang="en-GB" sz="5200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like a </a:t>
            </a:r>
            <a:r>
              <a:rPr lang="en-GB" sz="5200" dirty="0" smtClean="0">
                <a:latin typeface="SassoonPrimary" panose="020B0500000000000000" pitchFamily="34" charset="0"/>
              </a:rPr>
              <a:t>_______.  </a:t>
            </a:r>
            <a:endParaRPr lang="en-GB" sz="5200" dirty="0">
              <a:latin typeface="SassoonPrimary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02" y="2990412"/>
            <a:ext cx="2894417" cy="37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2846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SassoonPrimary" panose="020B0500000000000000" pitchFamily="34" charset="0"/>
              </a:rPr>
              <a:t>Can you find the simile in this poem?</a:t>
            </a:r>
            <a:endParaRPr lang="en-GB" sz="4800" dirty="0">
              <a:latin typeface="SassoonPrimary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56" y="2448008"/>
            <a:ext cx="5231756" cy="39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0" y="619376"/>
            <a:ext cx="11973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SassoonPrimary" panose="020B0500000000000000" pitchFamily="34" charset="0"/>
              </a:rPr>
              <a:t>I’ve got a dog as thin as a rail,</a:t>
            </a:r>
            <a:br>
              <a:rPr lang="en-GB" sz="4800" dirty="0">
                <a:latin typeface="SassoonPrimary" panose="020B0500000000000000" pitchFamily="34" charset="0"/>
              </a:rPr>
            </a:br>
            <a:r>
              <a:rPr lang="en-GB" sz="4800" dirty="0">
                <a:latin typeface="SassoonPrimary" panose="020B0500000000000000" pitchFamily="34" charset="0"/>
              </a:rPr>
              <a:t>h</a:t>
            </a:r>
            <a:r>
              <a:rPr lang="en-GB" sz="4800" dirty="0" smtClean="0">
                <a:latin typeface="SassoonPrimary" panose="020B0500000000000000" pitchFamily="34" charset="0"/>
              </a:rPr>
              <a:t>e’s </a:t>
            </a:r>
            <a:r>
              <a:rPr lang="en-GB" sz="4800" dirty="0">
                <a:latin typeface="SassoonPrimary" panose="020B0500000000000000" pitchFamily="34" charset="0"/>
              </a:rPr>
              <a:t>got fleas all over his tail;</a:t>
            </a:r>
            <a:br>
              <a:rPr lang="en-GB" sz="4800" dirty="0">
                <a:latin typeface="SassoonPrimary" panose="020B0500000000000000" pitchFamily="34" charset="0"/>
              </a:rPr>
            </a:br>
            <a:r>
              <a:rPr lang="en-GB" sz="4800" dirty="0">
                <a:latin typeface="SassoonPrimary" panose="020B0500000000000000" pitchFamily="34" charset="0"/>
              </a:rPr>
              <a:t>Every time his tail goes flop,</a:t>
            </a:r>
            <a:br>
              <a:rPr lang="en-GB" sz="4800" dirty="0">
                <a:latin typeface="SassoonPrimary" panose="020B0500000000000000" pitchFamily="34" charset="0"/>
              </a:rPr>
            </a:br>
            <a:r>
              <a:rPr lang="en-GB" sz="4800" dirty="0">
                <a:latin typeface="SassoonPrimary" panose="020B0500000000000000" pitchFamily="34" charset="0"/>
              </a:rPr>
              <a:t>t</a:t>
            </a:r>
            <a:r>
              <a:rPr lang="en-GB" sz="4800" dirty="0" smtClean="0">
                <a:latin typeface="SassoonPrimary" panose="020B0500000000000000" pitchFamily="34" charset="0"/>
              </a:rPr>
              <a:t>he </a:t>
            </a:r>
            <a:r>
              <a:rPr lang="en-GB" sz="4800" dirty="0">
                <a:latin typeface="SassoonPrimary" panose="020B0500000000000000" pitchFamily="34" charset="0"/>
              </a:rPr>
              <a:t>fleas on the bottom all hop to the top.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52" y="3666364"/>
            <a:ext cx="2396430" cy="30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0" y="619376"/>
            <a:ext cx="119730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SassoonPrimary" panose="020B0500000000000000" pitchFamily="34" charset="0"/>
              </a:rPr>
              <a:t>I’ve got a dog </a:t>
            </a:r>
            <a:r>
              <a:rPr lang="en-GB" sz="4800" b="1" u="sng" dirty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as thin as a rail</a:t>
            </a:r>
            <a:r>
              <a:rPr lang="en-GB" sz="4800" dirty="0">
                <a:latin typeface="SassoonPrimary" panose="020B0500000000000000" pitchFamily="34" charset="0"/>
              </a:rPr>
              <a:t>,</a:t>
            </a:r>
            <a:br>
              <a:rPr lang="en-GB" sz="4800" dirty="0">
                <a:latin typeface="SassoonPrimary" panose="020B0500000000000000" pitchFamily="34" charset="0"/>
              </a:rPr>
            </a:br>
            <a:r>
              <a:rPr lang="en-GB" sz="4800" dirty="0">
                <a:latin typeface="SassoonPrimary" panose="020B0500000000000000" pitchFamily="34" charset="0"/>
              </a:rPr>
              <a:t>h</a:t>
            </a:r>
            <a:r>
              <a:rPr lang="en-GB" sz="4800" dirty="0" smtClean="0">
                <a:latin typeface="SassoonPrimary" panose="020B0500000000000000" pitchFamily="34" charset="0"/>
              </a:rPr>
              <a:t>e’s </a:t>
            </a:r>
            <a:r>
              <a:rPr lang="en-GB" sz="4800" dirty="0">
                <a:latin typeface="SassoonPrimary" panose="020B0500000000000000" pitchFamily="34" charset="0"/>
              </a:rPr>
              <a:t>got fleas all over his tail;</a:t>
            </a:r>
            <a:br>
              <a:rPr lang="en-GB" sz="4800" dirty="0">
                <a:latin typeface="SassoonPrimary" panose="020B0500000000000000" pitchFamily="34" charset="0"/>
              </a:rPr>
            </a:br>
            <a:r>
              <a:rPr lang="en-GB" sz="4800" dirty="0">
                <a:latin typeface="SassoonPrimary" panose="020B0500000000000000" pitchFamily="34" charset="0"/>
              </a:rPr>
              <a:t>Every time his tail goes flop,</a:t>
            </a:r>
            <a:br>
              <a:rPr lang="en-GB" sz="4800" dirty="0">
                <a:latin typeface="SassoonPrimary" panose="020B0500000000000000" pitchFamily="34" charset="0"/>
              </a:rPr>
            </a:br>
            <a:r>
              <a:rPr lang="en-GB" sz="4800" dirty="0">
                <a:latin typeface="SassoonPrimary" panose="020B0500000000000000" pitchFamily="34" charset="0"/>
              </a:rPr>
              <a:t>t</a:t>
            </a:r>
            <a:r>
              <a:rPr lang="en-GB" sz="4800" dirty="0" smtClean="0">
                <a:latin typeface="SassoonPrimary" panose="020B0500000000000000" pitchFamily="34" charset="0"/>
              </a:rPr>
              <a:t>he </a:t>
            </a:r>
            <a:r>
              <a:rPr lang="en-GB" sz="4800" dirty="0">
                <a:latin typeface="SassoonPrimary" panose="020B0500000000000000" pitchFamily="34" charset="0"/>
              </a:rPr>
              <a:t>fleas on the bottom all hop to the top.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52" y="3666364"/>
            <a:ext cx="2396430" cy="30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5965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SassoonPrimary" panose="020B0500000000000000" pitchFamily="34" charset="0"/>
              </a:rPr>
              <a:t>What two words do similes use? </a:t>
            </a:r>
            <a:endParaRPr lang="en-GB" sz="6000" dirty="0">
              <a:latin typeface="SassoonPrimary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949" y="2416159"/>
            <a:ext cx="3079231" cy="34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59657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latin typeface="SassoonPrimary" panose="020B0500000000000000" pitchFamily="34" charset="0"/>
              </a:rPr>
              <a:t>“</a:t>
            </a:r>
            <a:r>
              <a:rPr lang="en-GB" sz="8800" b="1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like</a:t>
            </a:r>
            <a:r>
              <a:rPr lang="en-GB" sz="8800" dirty="0" smtClean="0">
                <a:latin typeface="SassoonPrimary" panose="020B0500000000000000" pitchFamily="34" charset="0"/>
              </a:rPr>
              <a:t>” and</a:t>
            </a:r>
            <a:r>
              <a:rPr lang="en-GB" sz="8800" dirty="0">
                <a:latin typeface="SassoonPrimary" panose="020B0500000000000000" pitchFamily="34" charset="0"/>
              </a:rPr>
              <a:t> </a:t>
            </a:r>
            <a:r>
              <a:rPr lang="en-GB" sz="8800" dirty="0" smtClean="0">
                <a:latin typeface="SassoonPrimary" panose="020B0500000000000000" pitchFamily="34" charset="0"/>
              </a:rPr>
              <a:t>“</a:t>
            </a:r>
            <a:r>
              <a:rPr lang="en-GB" sz="8800" b="1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as</a:t>
            </a:r>
            <a:r>
              <a:rPr lang="en-GB" sz="8800" dirty="0" smtClean="0">
                <a:latin typeface="SassoonPrimary" panose="020B0500000000000000" pitchFamily="34" charset="0"/>
              </a:rPr>
              <a:t>”</a:t>
            </a:r>
            <a:endParaRPr lang="en-GB" sz="8800" dirty="0">
              <a:latin typeface="SassoonPrimary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61" y="2752432"/>
            <a:ext cx="62960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97" y="33896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>
                <a:latin typeface="SassoonPrimary" panose="020B0500000000000000" pitchFamily="34" charset="0"/>
              </a:rPr>
              <a:t>Similes </a:t>
            </a:r>
            <a:r>
              <a:rPr lang="en-GB" sz="7200" b="1" dirty="0" smtClean="0">
                <a:latin typeface="SassoonPrimary" panose="020B0500000000000000" pitchFamily="34" charset="0"/>
              </a:rPr>
              <a:t>compare different things. They use the words “</a:t>
            </a:r>
            <a:r>
              <a:rPr lang="en-GB" sz="8800" b="1" u="sng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as</a:t>
            </a:r>
            <a:r>
              <a:rPr lang="en-GB" sz="7200" b="1" dirty="0">
                <a:latin typeface="SassoonPrimary" panose="020B0500000000000000" pitchFamily="34" charset="0"/>
              </a:rPr>
              <a:t>” or “</a:t>
            </a:r>
            <a:r>
              <a:rPr lang="en-GB" sz="8800" b="1" u="sng" dirty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like</a:t>
            </a:r>
            <a:r>
              <a:rPr lang="en-GB" sz="7200" b="1" dirty="0">
                <a:latin typeface="SassoonPrimary" panose="020B0500000000000000" pitchFamily="34" charset="0"/>
              </a:rPr>
              <a:t>” to compare by showing how two objects are the same.</a:t>
            </a:r>
            <a:r>
              <a:rPr lang="en-GB" sz="7200" dirty="0">
                <a:latin typeface="SassoonPrimary" panose="020B0500000000000000" pitchFamily="34" charset="0"/>
              </a:rPr>
              <a:t/>
            </a:r>
            <a:br>
              <a:rPr lang="en-GB" sz="7200" dirty="0">
                <a:latin typeface="SassoonPrimary" panose="020B0500000000000000" pitchFamily="34" charset="0"/>
              </a:rPr>
            </a:br>
            <a:endParaRPr lang="en-GB" sz="7200" dirty="0">
              <a:latin typeface="SassoonPrimary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813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00" dirty="0" smtClean="0">
                <a:latin typeface="SassoonPrimary" panose="020B0500000000000000" pitchFamily="34" charset="0"/>
              </a:rPr>
              <a:t>I can roar </a:t>
            </a:r>
            <a:r>
              <a:rPr lang="en-GB" sz="5200" u="sng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as loud as a tiger</a:t>
            </a:r>
            <a:r>
              <a:rPr lang="en-GB" sz="5200" dirty="0" smtClean="0">
                <a:latin typeface="SassoonPrimary" panose="020B0500000000000000" pitchFamily="34" charset="0"/>
              </a:rPr>
              <a:t>.</a:t>
            </a:r>
            <a:endParaRPr lang="en-GB" sz="5200" dirty="0">
              <a:latin typeface="SassoonPrimary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989"/>
          <a:stretch/>
        </p:blipFill>
        <p:spPr>
          <a:xfrm>
            <a:off x="1259058" y="2166424"/>
            <a:ext cx="3168876" cy="4393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75073"/>
            <a:ext cx="5783006" cy="31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813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00" dirty="0" smtClean="0">
                <a:latin typeface="SassoonPrimary" panose="020B0500000000000000" pitchFamily="34" charset="0"/>
              </a:rPr>
              <a:t>The moon </a:t>
            </a:r>
            <a:r>
              <a:rPr lang="en-GB" sz="5200" u="sng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shined like a diamond</a:t>
            </a:r>
            <a:r>
              <a:rPr lang="en-GB" sz="5200" dirty="0" smtClean="0">
                <a:latin typeface="SassoonPrimary" panose="020B0500000000000000" pitchFamily="34" charset="0"/>
              </a:rPr>
              <a:t>.</a:t>
            </a:r>
            <a:endParaRPr lang="en-GB" sz="5200" dirty="0">
              <a:latin typeface="SassoonPrimary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8" y="2452081"/>
            <a:ext cx="4672800" cy="4088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24" y="2452081"/>
            <a:ext cx="4375208" cy="36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813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00" dirty="0" smtClean="0">
                <a:latin typeface="SassoonPrimary" panose="020B0500000000000000" pitchFamily="34" charset="0"/>
              </a:rPr>
              <a:t>His pillow was </a:t>
            </a:r>
            <a:r>
              <a:rPr lang="en-GB" sz="5200" u="sng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as fluffy as lambs wool</a:t>
            </a:r>
            <a:r>
              <a:rPr lang="en-GB" sz="5200" dirty="0" smtClean="0">
                <a:latin typeface="SassoonPrimary" panose="020B0500000000000000" pitchFamily="34" charset="0"/>
              </a:rPr>
              <a:t>.</a:t>
            </a:r>
            <a:endParaRPr lang="en-GB" sz="5200" dirty="0">
              <a:latin typeface="SassoonPrimary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2" y="2362039"/>
            <a:ext cx="3868614" cy="3970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68" y="2546253"/>
            <a:ext cx="3639162" cy="39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29996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200" dirty="0" smtClean="0">
                <a:latin typeface="SassoonPrimary" panose="020B0500000000000000" pitchFamily="34" charset="0"/>
              </a:rPr>
              <a:t>Sarah </a:t>
            </a:r>
            <a:r>
              <a:rPr lang="en-GB" sz="5200" u="sng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sings like an angel</a:t>
            </a:r>
            <a:r>
              <a:rPr lang="en-GB" sz="5200" dirty="0" smtClean="0">
                <a:latin typeface="SassoonPrimary" panose="020B0500000000000000" pitchFamily="34" charset="0"/>
              </a:rPr>
              <a:t>.</a:t>
            </a:r>
            <a:endParaRPr lang="en-GB" sz="5200" dirty="0">
              <a:latin typeface="SassoonPrimary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7" y="2001564"/>
            <a:ext cx="3296296" cy="4856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41" y="2001564"/>
            <a:ext cx="5135653" cy="46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4262"/>
            <a:ext cx="12192000" cy="237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200" dirty="0" smtClean="0">
                <a:latin typeface="SassoonPrimary" panose="020B0500000000000000" pitchFamily="34" charset="0"/>
              </a:rPr>
              <a:t>What is the simile in this sentence?</a:t>
            </a:r>
          </a:p>
          <a:p>
            <a:pPr algn="ctr">
              <a:lnSpc>
                <a:spcPct val="150000"/>
              </a:lnSpc>
            </a:pPr>
            <a:r>
              <a:rPr lang="en-GB" sz="5200" dirty="0" smtClean="0">
                <a:latin typeface="SassoonPrimary" panose="020B0500000000000000" pitchFamily="34" charset="0"/>
              </a:rPr>
              <a:t>Timothy walked as slow as a snail.</a:t>
            </a:r>
            <a:endParaRPr lang="en-GB" sz="5200" dirty="0">
              <a:latin typeface="SassoonPrimary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4"/>
          <a:stretch/>
        </p:blipFill>
        <p:spPr>
          <a:xfrm>
            <a:off x="1360901" y="2871222"/>
            <a:ext cx="2412609" cy="3986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2435" y="3267926"/>
            <a:ext cx="5818247" cy="32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4262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200" dirty="0" smtClean="0">
                <a:latin typeface="SassoonPrimary" panose="020B0500000000000000" pitchFamily="34" charset="0"/>
              </a:rPr>
              <a:t>What is the simile in this sentence?</a:t>
            </a:r>
          </a:p>
          <a:p>
            <a:pPr algn="ctr">
              <a:lnSpc>
                <a:spcPct val="150000"/>
              </a:lnSpc>
            </a:pPr>
            <a:r>
              <a:rPr lang="en-GB" sz="5200" dirty="0" smtClean="0">
                <a:latin typeface="SassoonPrimary" panose="020B0500000000000000" pitchFamily="34" charset="0"/>
              </a:rPr>
              <a:t>Timothy walked </a:t>
            </a:r>
            <a:r>
              <a:rPr lang="en-GB" sz="5200" b="1" u="sng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as slow as a snail</a:t>
            </a:r>
            <a:r>
              <a:rPr lang="en-GB" sz="5200" dirty="0" smtClean="0">
                <a:latin typeface="SassoonPrimary" panose="020B0500000000000000" pitchFamily="34" charset="0"/>
              </a:rPr>
              <a:t>.</a:t>
            </a:r>
            <a:endParaRPr lang="en-GB" sz="5200" dirty="0">
              <a:latin typeface="SassoonPrimary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4"/>
          <a:stretch/>
        </p:blipFill>
        <p:spPr>
          <a:xfrm>
            <a:off x="1360901" y="2871222"/>
            <a:ext cx="2412609" cy="3986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2435" y="3267926"/>
            <a:ext cx="5818247" cy="32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5916" y="280470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200" dirty="0" smtClean="0">
                <a:latin typeface="SassoonPrimary" panose="020B0500000000000000" pitchFamily="34" charset="0"/>
              </a:rPr>
              <a:t>Complete the simile.</a:t>
            </a:r>
          </a:p>
          <a:p>
            <a:pPr algn="ctr">
              <a:lnSpc>
                <a:spcPct val="150000"/>
              </a:lnSpc>
            </a:pPr>
            <a:r>
              <a:rPr lang="en-GB" sz="5200" dirty="0" smtClean="0">
                <a:latin typeface="SassoonPrimary" panose="020B0500000000000000" pitchFamily="34" charset="0"/>
              </a:rPr>
              <a:t>Jack’s drink was </a:t>
            </a:r>
            <a:r>
              <a:rPr lang="en-GB" sz="5200" dirty="0" smtClean="0">
                <a:solidFill>
                  <a:schemeClr val="accent5">
                    <a:lumMod val="75000"/>
                  </a:schemeClr>
                </a:solidFill>
                <a:latin typeface="SassoonPrimary" panose="020B0500000000000000" pitchFamily="34" charset="0"/>
              </a:rPr>
              <a:t>as cold as </a:t>
            </a:r>
            <a:r>
              <a:rPr lang="en-GB" sz="5200" dirty="0" smtClean="0">
                <a:latin typeface="SassoonPrimary" panose="020B0500000000000000" pitchFamily="34" charset="0"/>
              </a:rPr>
              <a:t>_______.</a:t>
            </a:r>
            <a:endParaRPr lang="en-GB" sz="5200" dirty="0">
              <a:latin typeface="SassoonPrimary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58" y="2651055"/>
            <a:ext cx="1891699" cy="39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156</Words>
  <Application>Microsoft Office PowerPoint</Application>
  <PresentationFormat>Custom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Similes</vt:lpstr>
      <vt:lpstr>Similes compare different things. They use the words “as” or “like” to compare by showing how two objects are the same.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Similes</dc:title>
  <dc:creator>Usman</dc:creator>
  <cp:lastModifiedBy>Gareth Pitchford</cp:lastModifiedBy>
  <cp:revision>26</cp:revision>
  <dcterms:created xsi:type="dcterms:W3CDTF">2014-04-05T09:06:44Z</dcterms:created>
  <dcterms:modified xsi:type="dcterms:W3CDTF">2014-04-29T22:16:38Z</dcterms:modified>
</cp:coreProperties>
</file>