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83" r:id="rId3"/>
    <p:sldId id="284" r:id="rId4"/>
    <p:sldId id="285" r:id="rId5"/>
    <p:sldId id="287" r:id="rId6"/>
    <p:sldId id="286" r:id="rId7"/>
    <p:sldId id="288" r:id="rId8"/>
    <p:sldId id="292" r:id="rId9"/>
    <p:sldId id="289" r:id="rId10"/>
    <p:sldId id="29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>
        <p:scale>
          <a:sx n="76" d="100"/>
          <a:sy n="76" d="100"/>
        </p:scale>
        <p:origin x="-1218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4A7A5-96E7-4C32-88B0-2DC1B3D2C9CE}" type="datetimeFigureOut">
              <a:rPr lang="en-GB" smtClean="0"/>
              <a:t>08/11/2012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8DC2D-D034-45FD-9C5E-29FF709F16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6468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4A7A5-96E7-4C32-88B0-2DC1B3D2C9CE}" type="datetimeFigureOut">
              <a:rPr lang="en-GB" smtClean="0"/>
              <a:t>08/11/2012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8DC2D-D034-45FD-9C5E-29FF709F16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0438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4A7A5-96E7-4C32-88B0-2DC1B3D2C9CE}" type="datetimeFigureOut">
              <a:rPr lang="en-GB" smtClean="0"/>
              <a:t>08/11/2012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8DC2D-D034-45FD-9C5E-29FF709F16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5610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4A7A5-96E7-4C32-88B0-2DC1B3D2C9CE}" type="datetimeFigureOut">
              <a:rPr lang="en-GB" smtClean="0"/>
              <a:t>08/11/2012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8DC2D-D034-45FD-9C5E-29FF709F16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0084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4A7A5-96E7-4C32-88B0-2DC1B3D2C9CE}" type="datetimeFigureOut">
              <a:rPr lang="en-GB" smtClean="0"/>
              <a:t>08/11/2012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8DC2D-D034-45FD-9C5E-29FF709F16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7598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4A7A5-96E7-4C32-88B0-2DC1B3D2C9CE}" type="datetimeFigureOut">
              <a:rPr lang="en-GB" smtClean="0"/>
              <a:t>08/11/2012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8DC2D-D034-45FD-9C5E-29FF709F16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3021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4A7A5-96E7-4C32-88B0-2DC1B3D2C9CE}" type="datetimeFigureOut">
              <a:rPr lang="en-GB" smtClean="0"/>
              <a:t>08/11/2012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8DC2D-D034-45FD-9C5E-29FF709F16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74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4A7A5-96E7-4C32-88B0-2DC1B3D2C9CE}" type="datetimeFigureOut">
              <a:rPr lang="en-GB" smtClean="0"/>
              <a:t>08/11/2012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8DC2D-D034-45FD-9C5E-29FF709F16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2962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4A7A5-96E7-4C32-88B0-2DC1B3D2C9CE}" type="datetimeFigureOut">
              <a:rPr lang="en-GB" smtClean="0"/>
              <a:t>08/11/2012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8DC2D-D034-45FD-9C5E-29FF709F16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7137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4A7A5-96E7-4C32-88B0-2DC1B3D2C9CE}" type="datetimeFigureOut">
              <a:rPr lang="en-GB" smtClean="0"/>
              <a:t>08/11/2012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8DC2D-D034-45FD-9C5E-29FF709F16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4308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4A7A5-96E7-4C32-88B0-2DC1B3D2C9CE}" type="datetimeFigureOut">
              <a:rPr lang="en-GB" smtClean="0"/>
              <a:t>08/11/2012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8DC2D-D034-45FD-9C5E-29FF709F16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5297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F4A7A5-96E7-4C32-88B0-2DC1B3D2C9CE}" type="datetimeFigureOut">
              <a:rPr lang="en-GB" smtClean="0"/>
              <a:t>08/11/2012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8DC2D-D034-45FD-9C5E-29FF709F16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930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692696"/>
            <a:ext cx="763284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Comic Sans MS" pitchFamily="66" charset="0"/>
              </a:rPr>
              <a:t>Year 1 non </a:t>
            </a:r>
            <a:r>
              <a:rPr lang="en-US" sz="3600" dirty="0" err="1" smtClean="0">
                <a:latin typeface="Comic Sans MS" pitchFamily="66" charset="0"/>
              </a:rPr>
              <a:t>negotiables</a:t>
            </a:r>
            <a:r>
              <a:rPr lang="en-US" sz="3600" dirty="0" smtClean="0">
                <a:latin typeface="Comic Sans MS" pitchFamily="66" charset="0"/>
              </a:rPr>
              <a:t> </a:t>
            </a:r>
          </a:p>
          <a:p>
            <a:endParaRPr lang="en-US" sz="3600" dirty="0">
              <a:latin typeface="Comic Sans MS" pitchFamily="66" charset="0"/>
            </a:endParaRPr>
          </a:p>
          <a:p>
            <a:r>
              <a:rPr lang="en-US" sz="3600" dirty="0" smtClean="0">
                <a:latin typeface="Comic Sans MS" pitchFamily="66" charset="0"/>
              </a:rPr>
              <a:t>U+U </a:t>
            </a:r>
            <a:r>
              <a:rPr lang="en-US" sz="3600" dirty="0">
                <a:latin typeface="Comic Sans MS" pitchFamily="66" charset="0"/>
              </a:rPr>
              <a:t>(bridging 10) </a:t>
            </a:r>
            <a:endParaRPr lang="en-US" sz="3600" dirty="0" smtClean="0">
              <a:latin typeface="Comic Sans MS" pitchFamily="66" charset="0"/>
            </a:endParaRPr>
          </a:p>
          <a:p>
            <a:endParaRPr lang="en-US" sz="3600" dirty="0">
              <a:latin typeface="Comic Sans MS" pitchFamily="66" charset="0"/>
            </a:endParaRPr>
          </a:p>
          <a:p>
            <a:r>
              <a:rPr lang="en-US" sz="3600" dirty="0" smtClean="0">
                <a:latin typeface="Comic Sans MS" pitchFamily="66" charset="0"/>
              </a:rPr>
              <a:t>U+U </a:t>
            </a:r>
            <a:r>
              <a:rPr lang="en-US" sz="3600" dirty="0">
                <a:latin typeface="Comic Sans MS" pitchFamily="66" charset="0"/>
              </a:rPr>
              <a:t>(bridging 20) </a:t>
            </a:r>
            <a:endParaRPr lang="en-US" sz="3600" dirty="0" smtClean="0">
              <a:latin typeface="Comic Sans MS" pitchFamily="66" charset="0"/>
            </a:endParaRPr>
          </a:p>
          <a:p>
            <a:endParaRPr lang="en-US" sz="3600" dirty="0">
              <a:latin typeface="Comic Sans MS" pitchFamily="66" charset="0"/>
            </a:endParaRPr>
          </a:p>
          <a:p>
            <a:r>
              <a:rPr lang="en-US" sz="3600" dirty="0" smtClean="0">
                <a:latin typeface="Comic Sans MS" pitchFamily="66" charset="0"/>
              </a:rPr>
              <a:t>U-U</a:t>
            </a:r>
            <a:endParaRPr lang="en-GB" sz="3600" dirty="0">
              <a:latin typeface="Comic Sans MS" pitchFamily="66" charset="0"/>
            </a:endParaRPr>
          </a:p>
          <a:p>
            <a:endParaRPr lang="en-US" sz="3600" dirty="0" smtClean="0">
              <a:latin typeface="Comic Sans MS" pitchFamily="66" charset="0"/>
            </a:endParaRPr>
          </a:p>
          <a:p>
            <a:r>
              <a:rPr lang="en-US" sz="3600" dirty="0" smtClean="0">
                <a:latin typeface="Comic Sans MS" pitchFamily="66" charset="0"/>
              </a:rPr>
              <a:t>TU-U </a:t>
            </a:r>
            <a:r>
              <a:rPr lang="en-US" sz="3600" dirty="0">
                <a:latin typeface="Comic Sans MS" pitchFamily="66" charset="0"/>
              </a:rPr>
              <a:t>(bridging 10)</a:t>
            </a:r>
            <a:endParaRPr lang="en-GB" sz="3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310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9152437"/>
              </p:ext>
            </p:extLst>
          </p:nvPr>
        </p:nvGraphicFramePr>
        <p:xfrm>
          <a:off x="467544" y="836714"/>
          <a:ext cx="8208912" cy="5184573"/>
        </p:xfrm>
        <a:graphic>
          <a:graphicData uri="http://schemas.openxmlformats.org/drawingml/2006/table">
            <a:tbl>
              <a:tblPr firstRow="1" bandRow="1"/>
              <a:tblGrid>
                <a:gridCol w="2736304"/>
                <a:gridCol w="2736304"/>
                <a:gridCol w="2736304"/>
              </a:tblGrid>
              <a:tr h="1060151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25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23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22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43969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36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36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33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060151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43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44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27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060151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15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12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13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060151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14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11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16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27584" y="332656"/>
            <a:ext cx="53634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Choose 2 numbers and add them together.  Bridging 10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15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5407243"/>
              </p:ext>
            </p:extLst>
          </p:nvPr>
        </p:nvGraphicFramePr>
        <p:xfrm>
          <a:off x="467544" y="836714"/>
          <a:ext cx="8208912" cy="4896543"/>
        </p:xfrm>
        <a:graphic>
          <a:graphicData uri="http://schemas.openxmlformats.org/drawingml/2006/table">
            <a:tbl>
              <a:tblPr firstRow="1" bandRow="1"/>
              <a:tblGrid>
                <a:gridCol w="2736304"/>
                <a:gridCol w="2736304"/>
                <a:gridCol w="2736304"/>
              </a:tblGrid>
              <a:tr h="1632181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9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8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7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632181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6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5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4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632181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7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8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9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71600" y="476672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Add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38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3096125"/>
              </p:ext>
            </p:extLst>
          </p:nvPr>
        </p:nvGraphicFramePr>
        <p:xfrm>
          <a:off x="899593" y="476672"/>
          <a:ext cx="7416825" cy="5400600"/>
        </p:xfrm>
        <a:graphic>
          <a:graphicData uri="http://schemas.openxmlformats.org/drawingml/2006/table">
            <a:tbl>
              <a:tblPr firstRow="1" bandRow="1"/>
              <a:tblGrid>
                <a:gridCol w="2472275"/>
                <a:gridCol w="2472275"/>
                <a:gridCol w="2472275"/>
              </a:tblGrid>
              <a:tr h="1800200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11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14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13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800200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12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15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16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800200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9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7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8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87624" y="188640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Add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5228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4279736"/>
              </p:ext>
            </p:extLst>
          </p:nvPr>
        </p:nvGraphicFramePr>
        <p:xfrm>
          <a:off x="971600" y="1772816"/>
          <a:ext cx="7416825" cy="3600400"/>
        </p:xfrm>
        <a:graphic>
          <a:graphicData uri="http://schemas.openxmlformats.org/drawingml/2006/table">
            <a:tbl>
              <a:tblPr firstRow="1" bandRow="1"/>
              <a:tblGrid>
                <a:gridCol w="2472275"/>
                <a:gridCol w="2472275"/>
                <a:gridCol w="2472275"/>
              </a:tblGrid>
              <a:tr h="1800200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6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5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4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800200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1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2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3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87624" y="188640"/>
            <a:ext cx="1023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Subtract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2321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3175770"/>
              </p:ext>
            </p:extLst>
          </p:nvPr>
        </p:nvGraphicFramePr>
        <p:xfrm>
          <a:off x="971600" y="1772816"/>
          <a:ext cx="7416825" cy="3600400"/>
        </p:xfrm>
        <a:graphic>
          <a:graphicData uri="http://schemas.openxmlformats.org/drawingml/2006/table">
            <a:tbl>
              <a:tblPr firstRow="1" bandRow="1"/>
              <a:tblGrid>
                <a:gridCol w="2472275"/>
                <a:gridCol w="2472275"/>
                <a:gridCol w="2472275"/>
              </a:tblGrid>
              <a:tr h="1800200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9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8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7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800200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6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5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4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87624" y="188640"/>
            <a:ext cx="1023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Subtract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402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0199376"/>
              </p:ext>
            </p:extLst>
          </p:nvPr>
        </p:nvGraphicFramePr>
        <p:xfrm>
          <a:off x="971600" y="1772816"/>
          <a:ext cx="7416825" cy="3600400"/>
        </p:xfrm>
        <a:graphic>
          <a:graphicData uri="http://schemas.openxmlformats.org/drawingml/2006/table">
            <a:tbl>
              <a:tblPr firstRow="1" bandRow="1"/>
              <a:tblGrid>
                <a:gridCol w="2472275"/>
                <a:gridCol w="2472275"/>
                <a:gridCol w="2472275"/>
              </a:tblGrid>
              <a:tr h="1800200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9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8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7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800200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7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2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3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87624" y="188640"/>
            <a:ext cx="1023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Subtract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5728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514623"/>
              </p:ext>
            </p:extLst>
          </p:nvPr>
        </p:nvGraphicFramePr>
        <p:xfrm>
          <a:off x="971600" y="1772816"/>
          <a:ext cx="7416825" cy="3600400"/>
        </p:xfrm>
        <a:graphic>
          <a:graphicData uri="http://schemas.openxmlformats.org/drawingml/2006/table">
            <a:tbl>
              <a:tblPr firstRow="1" bandRow="1"/>
              <a:tblGrid>
                <a:gridCol w="2472275"/>
                <a:gridCol w="2472275"/>
                <a:gridCol w="2472275"/>
              </a:tblGrid>
              <a:tr h="1800200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12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13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14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800200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5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6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7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87624" y="188640"/>
            <a:ext cx="1023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Subtract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7061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3117965"/>
              </p:ext>
            </p:extLst>
          </p:nvPr>
        </p:nvGraphicFramePr>
        <p:xfrm>
          <a:off x="971600" y="1772816"/>
          <a:ext cx="7416825" cy="3600400"/>
        </p:xfrm>
        <a:graphic>
          <a:graphicData uri="http://schemas.openxmlformats.org/drawingml/2006/table">
            <a:tbl>
              <a:tblPr firstRow="1" bandRow="1"/>
              <a:tblGrid>
                <a:gridCol w="2472275"/>
                <a:gridCol w="2472275"/>
                <a:gridCol w="2472275"/>
              </a:tblGrid>
              <a:tr h="1800200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15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16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17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800200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6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7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8</a:t>
                      </a:r>
                    </a:p>
                    <a:p>
                      <a:pPr algn="ctr"/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87624" y="188640"/>
            <a:ext cx="1023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Subtract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8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0831570"/>
              </p:ext>
            </p:extLst>
          </p:nvPr>
        </p:nvGraphicFramePr>
        <p:xfrm>
          <a:off x="971600" y="1772816"/>
          <a:ext cx="7416825" cy="3600400"/>
        </p:xfrm>
        <a:graphic>
          <a:graphicData uri="http://schemas.openxmlformats.org/drawingml/2006/table">
            <a:tbl>
              <a:tblPr firstRow="1" bandRow="1"/>
              <a:tblGrid>
                <a:gridCol w="2472275"/>
                <a:gridCol w="2472275"/>
                <a:gridCol w="2472275"/>
              </a:tblGrid>
              <a:tr h="1800200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15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16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17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800200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8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Comic Sans MS" pitchFamily="66" charset="0"/>
                        </a:rPr>
                        <a:t>9</a:t>
                      </a:r>
                      <a:endParaRPr lang="en-GB" sz="40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87624" y="188640"/>
            <a:ext cx="1023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Subtract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36374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106</Words>
  <Application>Microsoft Office PowerPoint</Application>
  <PresentationFormat>On-screen Show (4:3)</PresentationFormat>
  <Paragraphs>86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Hunwick</dc:creator>
  <cp:lastModifiedBy>Gareth Pitchford</cp:lastModifiedBy>
  <cp:revision>10</cp:revision>
  <dcterms:created xsi:type="dcterms:W3CDTF">2012-10-29T11:51:28Z</dcterms:created>
  <dcterms:modified xsi:type="dcterms:W3CDTF">2012-11-08T11:35:24Z</dcterms:modified>
</cp:coreProperties>
</file>