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media/media1.wav" ContentType="audio/x-wav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media/media2.wav" ContentType="audio/x-wav"/>
  <Override PartName="/ppt/media/media3.wav" ContentType="audio/x-wav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1"/>
  </p:handoutMasterIdLst>
  <p:sldIdLst>
    <p:sldId id="650" r:id="rId2"/>
    <p:sldId id="660" r:id="rId3"/>
    <p:sldId id="667" r:id="rId4"/>
    <p:sldId id="658" r:id="rId5"/>
    <p:sldId id="659" r:id="rId6"/>
    <p:sldId id="661" r:id="rId7"/>
    <p:sldId id="662" r:id="rId8"/>
    <p:sldId id="663" r:id="rId9"/>
    <p:sldId id="664" r:id="rId10"/>
    <p:sldId id="665" r:id="rId11"/>
    <p:sldId id="666" r:id="rId12"/>
    <p:sldId id="675" r:id="rId13"/>
    <p:sldId id="676" r:id="rId14"/>
    <p:sldId id="698" r:id="rId15"/>
    <p:sldId id="699" r:id="rId16"/>
    <p:sldId id="700" r:id="rId17"/>
    <p:sldId id="701" r:id="rId18"/>
    <p:sldId id="709" r:id="rId19"/>
    <p:sldId id="710" r:id="rId20"/>
    <p:sldId id="711" r:id="rId21"/>
    <p:sldId id="712" r:id="rId22"/>
    <p:sldId id="713" r:id="rId23"/>
    <p:sldId id="714" r:id="rId24"/>
    <p:sldId id="743" r:id="rId25"/>
    <p:sldId id="744" r:id="rId26"/>
    <p:sldId id="745" r:id="rId27"/>
    <p:sldId id="746" r:id="rId28"/>
    <p:sldId id="754" r:id="rId29"/>
    <p:sldId id="755" r:id="rId30"/>
    <p:sldId id="810" r:id="rId31"/>
    <p:sldId id="811" r:id="rId32"/>
    <p:sldId id="812" r:id="rId33"/>
    <p:sldId id="813" r:id="rId34"/>
    <p:sldId id="816" r:id="rId35"/>
    <p:sldId id="817" r:id="rId36"/>
    <p:sldId id="818" r:id="rId37"/>
    <p:sldId id="819" r:id="rId38"/>
    <p:sldId id="820" r:id="rId39"/>
    <p:sldId id="821" r:id="rId40"/>
    <p:sldId id="652" r:id="rId41"/>
    <p:sldId id="653" r:id="rId42"/>
    <p:sldId id="649" r:id="rId43"/>
    <p:sldId id="654" r:id="rId44"/>
    <p:sldId id="655" r:id="rId45"/>
    <p:sldId id="656" r:id="rId46"/>
    <p:sldId id="657" r:id="rId47"/>
    <p:sldId id="668" r:id="rId48"/>
    <p:sldId id="669" r:id="rId49"/>
    <p:sldId id="670" r:id="rId50"/>
    <p:sldId id="671" r:id="rId51"/>
    <p:sldId id="672" r:id="rId52"/>
    <p:sldId id="673" r:id="rId53"/>
    <p:sldId id="674" r:id="rId54"/>
    <p:sldId id="677" r:id="rId55"/>
    <p:sldId id="678" r:id="rId56"/>
    <p:sldId id="679" r:id="rId57"/>
    <p:sldId id="680" r:id="rId58"/>
    <p:sldId id="681" r:id="rId59"/>
    <p:sldId id="682" r:id="rId60"/>
    <p:sldId id="683" r:id="rId61"/>
    <p:sldId id="684" r:id="rId62"/>
    <p:sldId id="685" r:id="rId63"/>
    <p:sldId id="686" r:id="rId64"/>
    <p:sldId id="687" r:id="rId65"/>
    <p:sldId id="688" r:id="rId66"/>
    <p:sldId id="689" r:id="rId67"/>
    <p:sldId id="690" r:id="rId68"/>
    <p:sldId id="691" r:id="rId69"/>
    <p:sldId id="692" r:id="rId70"/>
    <p:sldId id="693" r:id="rId71"/>
    <p:sldId id="694" r:id="rId72"/>
    <p:sldId id="695" r:id="rId73"/>
    <p:sldId id="696" r:id="rId74"/>
    <p:sldId id="697" r:id="rId75"/>
    <p:sldId id="702" r:id="rId76"/>
    <p:sldId id="703" r:id="rId77"/>
    <p:sldId id="704" r:id="rId78"/>
    <p:sldId id="705" r:id="rId79"/>
    <p:sldId id="706" r:id="rId80"/>
    <p:sldId id="707" r:id="rId81"/>
    <p:sldId id="708" r:id="rId82"/>
    <p:sldId id="715" r:id="rId83"/>
    <p:sldId id="716" r:id="rId84"/>
    <p:sldId id="717" r:id="rId85"/>
    <p:sldId id="718" r:id="rId86"/>
    <p:sldId id="719" r:id="rId87"/>
    <p:sldId id="720" r:id="rId88"/>
    <p:sldId id="721" r:id="rId89"/>
    <p:sldId id="722" r:id="rId90"/>
    <p:sldId id="723" r:id="rId91"/>
    <p:sldId id="724" r:id="rId92"/>
    <p:sldId id="725" r:id="rId93"/>
    <p:sldId id="726" r:id="rId94"/>
    <p:sldId id="727" r:id="rId95"/>
    <p:sldId id="728" r:id="rId96"/>
    <p:sldId id="729" r:id="rId97"/>
    <p:sldId id="730" r:id="rId98"/>
    <p:sldId id="731" r:id="rId99"/>
    <p:sldId id="732" r:id="rId100"/>
    <p:sldId id="733" r:id="rId101"/>
    <p:sldId id="734" r:id="rId102"/>
    <p:sldId id="735" r:id="rId103"/>
    <p:sldId id="736" r:id="rId104"/>
    <p:sldId id="737" r:id="rId105"/>
    <p:sldId id="738" r:id="rId106"/>
    <p:sldId id="739" r:id="rId107"/>
    <p:sldId id="740" r:id="rId108"/>
    <p:sldId id="741" r:id="rId109"/>
    <p:sldId id="742" r:id="rId110"/>
    <p:sldId id="747" r:id="rId111"/>
    <p:sldId id="748" r:id="rId112"/>
    <p:sldId id="749" r:id="rId113"/>
    <p:sldId id="750" r:id="rId114"/>
    <p:sldId id="751" r:id="rId115"/>
    <p:sldId id="752" r:id="rId116"/>
    <p:sldId id="753" r:id="rId117"/>
    <p:sldId id="756" r:id="rId118"/>
    <p:sldId id="757" r:id="rId119"/>
    <p:sldId id="758" r:id="rId120"/>
    <p:sldId id="759" r:id="rId121"/>
    <p:sldId id="760" r:id="rId122"/>
    <p:sldId id="761" r:id="rId123"/>
    <p:sldId id="788" r:id="rId124"/>
    <p:sldId id="763" r:id="rId125"/>
    <p:sldId id="768" r:id="rId126"/>
    <p:sldId id="786" r:id="rId127"/>
    <p:sldId id="787" r:id="rId128"/>
    <p:sldId id="766" r:id="rId129"/>
    <p:sldId id="814" r:id="rId130"/>
    <p:sldId id="815" r:id="rId131"/>
    <p:sldId id="770" r:id="rId132"/>
    <p:sldId id="771" r:id="rId133"/>
    <p:sldId id="773" r:id="rId134"/>
    <p:sldId id="772" r:id="rId135"/>
    <p:sldId id="774" r:id="rId136"/>
    <p:sldId id="776" r:id="rId137"/>
    <p:sldId id="785" r:id="rId138"/>
    <p:sldId id="789" r:id="rId139"/>
    <p:sldId id="790" r:id="rId140"/>
    <p:sldId id="791" r:id="rId141"/>
    <p:sldId id="792" r:id="rId142"/>
    <p:sldId id="794" r:id="rId143"/>
    <p:sldId id="793" r:id="rId144"/>
    <p:sldId id="795" r:id="rId145"/>
    <p:sldId id="796" r:id="rId146"/>
    <p:sldId id="797" r:id="rId147"/>
    <p:sldId id="798" r:id="rId148"/>
    <p:sldId id="799" r:id="rId149"/>
    <p:sldId id="800" r:id="rId150"/>
    <p:sldId id="801" r:id="rId151"/>
    <p:sldId id="802" r:id="rId152"/>
    <p:sldId id="803" r:id="rId153"/>
    <p:sldId id="804" r:id="rId154"/>
    <p:sldId id="805" r:id="rId155"/>
    <p:sldId id="806" r:id="rId156"/>
    <p:sldId id="807" r:id="rId157"/>
    <p:sldId id="808" r:id="rId158"/>
    <p:sldId id="809" r:id="rId159"/>
    <p:sldId id="777" r:id="rId160"/>
    <p:sldId id="779" r:id="rId161"/>
    <p:sldId id="778" r:id="rId162"/>
    <p:sldId id="780" r:id="rId163"/>
    <p:sldId id="781" r:id="rId164"/>
    <p:sldId id="784" r:id="rId165"/>
    <p:sldId id="783" r:id="rId166"/>
    <p:sldId id="257" r:id="rId167"/>
    <p:sldId id="456" r:id="rId168"/>
    <p:sldId id="358" r:id="rId169"/>
    <p:sldId id="359" r:id="rId170"/>
    <p:sldId id="360" r:id="rId171"/>
    <p:sldId id="361" r:id="rId172"/>
    <p:sldId id="362" r:id="rId173"/>
    <p:sldId id="363" r:id="rId174"/>
    <p:sldId id="364" r:id="rId175"/>
    <p:sldId id="365" r:id="rId176"/>
    <p:sldId id="366" r:id="rId177"/>
    <p:sldId id="367" r:id="rId178"/>
    <p:sldId id="457" r:id="rId179"/>
    <p:sldId id="458" r:id="rId180"/>
    <p:sldId id="459" r:id="rId181"/>
    <p:sldId id="460" r:id="rId182"/>
    <p:sldId id="461" r:id="rId183"/>
    <p:sldId id="462" r:id="rId184"/>
    <p:sldId id="463" r:id="rId185"/>
    <p:sldId id="464" r:id="rId186"/>
    <p:sldId id="465" r:id="rId187"/>
    <p:sldId id="466" r:id="rId188"/>
    <p:sldId id="467" r:id="rId189"/>
    <p:sldId id="468" r:id="rId190"/>
    <p:sldId id="471" r:id="rId191"/>
    <p:sldId id="472" r:id="rId192"/>
    <p:sldId id="473" r:id="rId193"/>
    <p:sldId id="474" r:id="rId194"/>
    <p:sldId id="475" r:id="rId195"/>
    <p:sldId id="476" r:id="rId196"/>
    <p:sldId id="477" r:id="rId197"/>
    <p:sldId id="478" r:id="rId198"/>
    <p:sldId id="479" r:id="rId199"/>
    <p:sldId id="480" r:id="rId200"/>
    <p:sldId id="481" r:id="rId201"/>
    <p:sldId id="482" r:id="rId202"/>
    <p:sldId id="483" r:id="rId203"/>
    <p:sldId id="484" r:id="rId204"/>
    <p:sldId id="485" r:id="rId205"/>
    <p:sldId id="486" r:id="rId206"/>
    <p:sldId id="487" r:id="rId207"/>
    <p:sldId id="488" r:id="rId208"/>
    <p:sldId id="489" r:id="rId209"/>
    <p:sldId id="490" r:id="rId210"/>
    <p:sldId id="491" r:id="rId211"/>
    <p:sldId id="492" r:id="rId212"/>
    <p:sldId id="493" r:id="rId213"/>
    <p:sldId id="494" r:id="rId214"/>
    <p:sldId id="495" r:id="rId215"/>
    <p:sldId id="496" r:id="rId216"/>
    <p:sldId id="497" r:id="rId217"/>
    <p:sldId id="498" r:id="rId218"/>
    <p:sldId id="499" r:id="rId219"/>
    <p:sldId id="500" r:id="rId220"/>
    <p:sldId id="501" r:id="rId221"/>
    <p:sldId id="502" r:id="rId222"/>
    <p:sldId id="503" r:id="rId223"/>
    <p:sldId id="504" r:id="rId224"/>
    <p:sldId id="505" r:id="rId225"/>
    <p:sldId id="506" r:id="rId226"/>
    <p:sldId id="507" r:id="rId227"/>
    <p:sldId id="508" r:id="rId228"/>
    <p:sldId id="509" r:id="rId229"/>
    <p:sldId id="510" r:id="rId230"/>
    <p:sldId id="511" r:id="rId231"/>
    <p:sldId id="512" r:id="rId232"/>
    <p:sldId id="513" r:id="rId233"/>
    <p:sldId id="514" r:id="rId234"/>
    <p:sldId id="515" r:id="rId235"/>
    <p:sldId id="516" r:id="rId236"/>
    <p:sldId id="517" r:id="rId237"/>
    <p:sldId id="518" r:id="rId238"/>
    <p:sldId id="519" r:id="rId239"/>
    <p:sldId id="520" r:id="rId240"/>
    <p:sldId id="521" r:id="rId241"/>
    <p:sldId id="522" r:id="rId242"/>
    <p:sldId id="523" r:id="rId243"/>
    <p:sldId id="524" r:id="rId244"/>
    <p:sldId id="525" r:id="rId245"/>
    <p:sldId id="526" r:id="rId246"/>
    <p:sldId id="527" r:id="rId247"/>
    <p:sldId id="528" r:id="rId248"/>
    <p:sldId id="529" r:id="rId249"/>
    <p:sldId id="530" r:id="rId250"/>
    <p:sldId id="531" r:id="rId251"/>
    <p:sldId id="532" r:id="rId252"/>
    <p:sldId id="533" r:id="rId253"/>
    <p:sldId id="534" r:id="rId254"/>
    <p:sldId id="535" r:id="rId255"/>
    <p:sldId id="536" r:id="rId256"/>
    <p:sldId id="537" r:id="rId257"/>
    <p:sldId id="538" r:id="rId258"/>
    <p:sldId id="539" r:id="rId259"/>
    <p:sldId id="540" r:id="rId260"/>
    <p:sldId id="541" r:id="rId261"/>
    <p:sldId id="542" r:id="rId262"/>
    <p:sldId id="543" r:id="rId263"/>
    <p:sldId id="544" r:id="rId264"/>
    <p:sldId id="545" r:id="rId265"/>
    <p:sldId id="546" r:id="rId266"/>
    <p:sldId id="547" r:id="rId267"/>
    <p:sldId id="651" r:id="rId268"/>
    <p:sldId id="548" r:id="rId269"/>
    <p:sldId id="549" r:id="rId270"/>
    <p:sldId id="550" r:id="rId271"/>
    <p:sldId id="551" r:id="rId272"/>
    <p:sldId id="552" r:id="rId273"/>
    <p:sldId id="553" r:id="rId274"/>
    <p:sldId id="554" r:id="rId275"/>
    <p:sldId id="555" r:id="rId276"/>
    <p:sldId id="556" r:id="rId277"/>
    <p:sldId id="557" r:id="rId278"/>
    <p:sldId id="558" r:id="rId279"/>
    <p:sldId id="559" r:id="rId280"/>
    <p:sldId id="560" r:id="rId281"/>
    <p:sldId id="561" r:id="rId282"/>
    <p:sldId id="562" r:id="rId283"/>
    <p:sldId id="563" r:id="rId284"/>
    <p:sldId id="564" r:id="rId285"/>
    <p:sldId id="565" r:id="rId286"/>
    <p:sldId id="566" r:id="rId287"/>
    <p:sldId id="567" r:id="rId288"/>
    <p:sldId id="568" r:id="rId289"/>
    <p:sldId id="569" r:id="rId290"/>
    <p:sldId id="570" r:id="rId291"/>
    <p:sldId id="571" r:id="rId292"/>
    <p:sldId id="572" r:id="rId293"/>
    <p:sldId id="573" r:id="rId294"/>
    <p:sldId id="574" r:id="rId295"/>
    <p:sldId id="575" r:id="rId296"/>
    <p:sldId id="576" r:id="rId297"/>
    <p:sldId id="577" r:id="rId298"/>
    <p:sldId id="578" r:id="rId299"/>
    <p:sldId id="579" r:id="rId300"/>
    <p:sldId id="580" r:id="rId301"/>
    <p:sldId id="581" r:id="rId302"/>
    <p:sldId id="582" r:id="rId303"/>
    <p:sldId id="583" r:id="rId304"/>
    <p:sldId id="584" r:id="rId305"/>
    <p:sldId id="585" r:id="rId306"/>
    <p:sldId id="586" r:id="rId307"/>
    <p:sldId id="587" r:id="rId308"/>
    <p:sldId id="588" r:id="rId309"/>
    <p:sldId id="589" r:id="rId310"/>
    <p:sldId id="590" r:id="rId311"/>
    <p:sldId id="591" r:id="rId312"/>
    <p:sldId id="592" r:id="rId313"/>
    <p:sldId id="593" r:id="rId314"/>
    <p:sldId id="594" r:id="rId315"/>
    <p:sldId id="595" r:id="rId316"/>
    <p:sldId id="596" r:id="rId317"/>
    <p:sldId id="597" r:id="rId318"/>
    <p:sldId id="598" r:id="rId319"/>
    <p:sldId id="599" r:id="rId320"/>
    <p:sldId id="600" r:id="rId321"/>
    <p:sldId id="601" r:id="rId322"/>
    <p:sldId id="602" r:id="rId323"/>
    <p:sldId id="603" r:id="rId324"/>
    <p:sldId id="604" r:id="rId325"/>
    <p:sldId id="605" r:id="rId326"/>
    <p:sldId id="606" r:id="rId327"/>
    <p:sldId id="607" r:id="rId328"/>
    <p:sldId id="608" r:id="rId329"/>
    <p:sldId id="609" r:id="rId330"/>
    <p:sldId id="610" r:id="rId331"/>
    <p:sldId id="611" r:id="rId332"/>
    <p:sldId id="612" r:id="rId333"/>
    <p:sldId id="613" r:id="rId334"/>
    <p:sldId id="614" r:id="rId335"/>
    <p:sldId id="615" r:id="rId336"/>
    <p:sldId id="616" r:id="rId337"/>
    <p:sldId id="617" r:id="rId338"/>
    <p:sldId id="618" r:id="rId339"/>
    <p:sldId id="619" r:id="rId340"/>
    <p:sldId id="620" r:id="rId341"/>
    <p:sldId id="621" r:id="rId342"/>
    <p:sldId id="622" r:id="rId343"/>
    <p:sldId id="623" r:id="rId344"/>
    <p:sldId id="624" r:id="rId345"/>
    <p:sldId id="625" r:id="rId346"/>
    <p:sldId id="626" r:id="rId347"/>
    <p:sldId id="627" r:id="rId348"/>
    <p:sldId id="628" r:id="rId349"/>
    <p:sldId id="629" r:id="rId350"/>
    <p:sldId id="630" r:id="rId351"/>
    <p:sldId id="631" r:id="rId352"/>
    <p:sldId id="632" r:id="rId353"/>
    <p:sldId id="633" r:id="rId354"/>
    <p:sldId id="634" r:id="rId355"/>
    <p:sldId id="635" r:id="rId356"/>
    <p:sldId id="636" r:id="rId357"/>
    <p:sldId id="637" r:id="rId358"/>
    <p:sldId id="638" r:id="rId359"/>
    <p:sldId id="639" r:id="rId360"/>
    <p:sldId id="640" r:id="rId361"/>
    <p:sldId id="641" r:id="rId362"/>
    <p:sldId id="642" r:id="rId363"/>
    <p:sldId id="643" r:id="rId364"/>
    <p:sldId id="644" r:id="rId365"/>
    <p:sldId id="645" r:id="rId366"/>
    <p:sldId id="646" r:id="rId367"/>
    <p:sldId id="647" r:id="rId368"/>
    <p:sldId id="648" r:id="rId369"/>
    <p:sldId id="822" r:id="rId370"/>
  </p:sldIdLst>
  <p:sldSz cx="9144000" cy="6858000" type="screen4x3"/>
  <p:notesSz cx="7315200" cy="9601200"/>
  <p:custShowLst>
    <p:custShow name="80" id="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289"/>
      </p:sldLst>
    </p:custShow>
    <p:custShow name="81" id="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288"/>
      </p:sldLst>
    </p:custShow>
    <p:custShow name="82" id="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287"/>
      </p:sldLst>
    </p:custShow>
    <p:custShow name="83" id="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286"/>
      </p:sldLst>
    </p:custShow>
    <p:custShow name="84" id="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285"/>
      </p:sldLst>
    </p:custShow>
    <p:custShow name="85" id="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284"/>
      </p:sldLst>
    </p:custShow>
    <p:custShow name="86" id="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283"/>
      </p:sldLst>
    </p:custShow>
    <p:custShow name="87" id="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282"/>
      </p:sldLst>
    </p:custShow>
    <p:custShow name="88" id="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281"/>
      </p:sldLst>
    </p:custShow>
    <p:custShow name="89" id="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280"/>
      </p:sldLst>
    </p:custShow>
    <p:custShow name="90" id="1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279"/>
      </p:sldLst>
    </p:custShow>
    <p:custShow name="91" id="1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278"/>
      </p:sldLst>
    </p:custShow>
    <p:custShow name="92" id="1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277"/>
      </p:sldLst>
    </p:custShow>
    <p:custShow name="93" id="13">
      <p:sldLst>
        <p:sld r:id="rId167"/>
        <p:sld r:id="rId168"/>
        <p:sld r:id="rId169"/>
        <p:sld r:id="rId170"/>
        <p:sld r:id="rId171"/>
        <p:sld r:id="rId172"/>
        <p:sld r:id="rId173"/>
        <p:sld r:id="rId276"/>
      </p:sldLst>
    </p:custShow>
    <p:custShow name="94" id="14">
      <p:sldLst>
        <p:sld r:id="rId167"/>
        <p:sld r:id="rId168"/>
        <p:sld r:id="rId169"/>
        <p:sld r:id="rId170"/>
        <p:sld r:id="rId171"/>
        <p:sld r:id="rId172"/>
        <p:sld r:id="rId275"/>
      </p:sldLst>
    </p:custShow>
    <p:custShow name="95" id="15">
      <p:sldLst>
        <p:sld r:id="rId167"/>
        <p:sld r:id="rId168"/>
        <p:sld r:id="rId169"/>
        <p:sld r:id="rId170"/>
        <p:sld r:id="rId171"/>
        <p:sld r:id="rId274"/>
      </p:sldLst>
    </p:custShow>
    <p:custShow name="96" id="16">
      <p:sldLst>
        <p:sld r:id="rId167"/>
        <p:sld r:id="rId168"/>
        <p:sld r:id="rId169"/>
        <p:sld r:id="rId170"/>
        <p:sld r:id="rId273"/>
      </p:sldLst>
    </p:custShow>
    <p:custShow name="97" id="17">
      <p:sldLst>
        <p:sld r:id="rId167"/>
        <p:sld r:id="rId168"/>
        <p:sld r:id="rId169"/>
        <p:sld r:id="rId272"/>
      </p:sldLst>
    </p:custShow>
    <p:custShow name="98" id="18">
      <p:sldLst>
        <p:sld r:id="rId167"/>
        <p:sld r:id="rId168"/>
        <p:sld r:id="rId271"/>
      </p:sldLst>
    </p:custShow>
    <p:custShow name="99" id="19">
      <p:sldLst>
        <p:sld r:id="rId167"/>
        <p:sld r:id="rId270"/>
      </p:sldLst>
    </p:custShow>
    <p:custShow name="100" id="20">
      <p:sldLst>
        <p:sld r:id="rId269"/>
      </p:sldLst>
    </p:custShow>
    <p:custShow name="pointless" id="2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263"/>
        <p:sld r:id="rId264"/>
        <p:sld r:id="rId265"/>
        <p:sld r:id="rId266"/>
        <p:sld r:id="rId267"/>
      </p:sldLst>
    </p:custShow>
    <p:custShow name="01" id="2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263"/>
        <p:sld r:id="rId264"/>
        <p:sld r:id="rId265"/>
        <p:sld r:id="rId368"/>
      </p:sldLst>
    </p:custShow>
    <p:custShow name="02" id="2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263"/>
        <p:sld r:id="rId264"/>
        <p:sld r:id="rId367"/>
      </p:sldLst>
    </p:custShow>
    <p:custShow name="03" id="2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263"/>
        <p:sld r:id="rId366"/>
      </p:sldLst>
    </p:custShow>
    <p:custShow name="04" id="2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365"/>
      </p:sldLst>
    </p:custShow>
    <p:custShow name="05" id="2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364"/>
      </p:sldLst>
    </p:custShow>
    <p:custShow name="06" id="2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363"/>
      </p:sldLst>
    </p:custShow>
    <p:custShow name="07" id="2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362"/>
      </p:sldLst>
    </p:custShow>
    <p:custShow name="08" id="2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361"/>
      </p:sldLst>
    </p:custShow>
    <p:custShow name="09" id="3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360"/>
      </p:sldLst>
    </p:custShow>
    <p:custShow name="10" id="3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359"/>
      </p:sldLst>
    </p:custShow>
    <p:custShow name="11" id="3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358"/>
      </p:sldLst>
    </p:custShow>
    <p:custShow name="12" id="3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357"/>
      </p:sldLst>
    </p:custShow>
    <p:custShow name="13" id="3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356"/>
      </p:sldLst>
    </p:custShow>
    <p:custShow name="14" id="3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355"/>
      </p:sldLst>
    </p:custShow>
    <p:custShow name="15" id="3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354"/>
      </p:sldLst>
    </p:custShow>
    <p:custShow name="16" id="3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353"/>
      </p:sldLst>
    </p:custShow>
    <p:custShow name="17" id="3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352"/>
      </p:sldLst>
    </p:custShow>
    <p:custShow name="18" id="3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351"/>
      </p:sldLst>
    </p:custShow>
    <p:custShow name="19" id="4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350"/>
      </p:sldLst>
    </p:custShow>
    <p:custShow name="20" id="4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349"/>
      </p:sldLst>
    </p:custShow>
    <p:custShow name="21" id="4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348"/>
      </p:sldLst>
    </p:custShow>
    <p:custShow name="22" id="4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347"/>
      </p:sldLst>
    </p:custShow>
    <p:custShow name="23" id="4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346"/>
      </p:sldLst>
    </p:custShow>
    <p:custShow name="24" id="4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345"/>
      </p:sldLst>
    </p:custShow>
    <p:custShow name="25" id="4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344"/>
      </p:sldLst>
    </p:custShow>
    <p:custShow name="26" id="4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343"/>
      </p:sldLst>
    </p:custShow>
    <p:custShow name="27" id="4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342"/>
      </p:sldLst>
    </p:custShow>
    <p:custShow name="28" id="4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341"/>
      </p:sldLst>
    </p:custShow>
    <p:custShow name="29" id="5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340"/>
      </p:sldLst>
    </p:custShow>
    <p:custShow name="30" id="5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339"/>
      </p:sldLst>
    </p:custShow>
    <p:custShow name="31" id="5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338"/>
      </p:sldLst>
    </p:custShow>
    <p:custShow name="32" id="5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337"/>
      </p:sldLst>
    </p:custShow>
    <p:custShow name="33" id="5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336"/>
      </p:sldLst>
    </p:custShow>
    <p:custShow name="34" id="5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335"/>
      </p:sldLst>
    </p:custShow>
    <p:custShow name="35" id="5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334"/>
      </p:sldLst>
    </p:custShow>
    <p:custShow name="36" id="5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333"/>
      </p:sldLst>
    </p:custShow>
    <p:custShow name="37" id="5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332"/>
      </p:sldLst>
    </p:custShow>
    <p:custShow name="38" id="5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331"/>
      </p:sldLst>
    </p:custShow>
    <p:custShow name="39" id="6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330"/>
      </p:sldLst>
    </p:custShow>
    <p:custShow name="40" id="6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329"/>
      </p:sldLst>
    </p:custShow>
    <p:custShow name="41" id="6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328"/>
      </p:sldLst>
    </p:custShow>
    <p:custShow name="42" id="6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327"/>
      </p:sldLst>
    </p:custShow>
    <p:custShow name="43" id="6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326"/>
      </p:sldLst>
    </p:custShow>
    <p:custShow name="44" id="6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325"/>
      </p:sldLst>
    </p:custShow>
    <p:custShow name="45" id="6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324"/>
      </p:sldLst>
    </p:custShow>
    <p:custShow name="46" id="6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323"/>
      </p:sldLst>
    </p:custShow>
    <p:custShow name="47" id="6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322"/>
      </p:sldLst>
    </p:custShow>
    <p:custShow name="48" id="6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321"/>
      </p:sldLst>
    </p:custShow>
    <p:custShow name="49" id="7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320"/>
      </p:sldLst>
    </p:custShow>
    <p:custShow name="50" id="7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319"/>
      </p:sldLst>
    </p:custShow>
    <p:custShow name="51" id="7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318"/>
      </p:sldLst>
    </p:custShow>
    <p:custShow name="52" id="7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317"/>
      </p:sldLst>
    </p:custShow>
    <p:custShow name="53" id="7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316"/>
      </p:sldLst>
    </p:custShow>
    <p:custShow name="54" id="7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315"/>
      </p:sldLst>
    </p:custShow>
    <p:custShow name="55" id="7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314"/>
      </p:sldLst>
    </p:custShow>
    <p:custShow name="56" id="7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313"/>
      </p:sldLst>
    </p:custShow>
    <p:custShow name="57" id="7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312"/>
      </p:sldLst>
    </p:custShow>
    <p:custShow name="58" id="7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311"/>
      </p:sldLst>
    </p:custShow>
    <p:custShow name="59" id="8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310"/>
      </p:sldLst>
    </p:custShow>
    <p:custShow name="60" id="8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</p:sldLst>
    </p:custShow>
    <p:custShow name="61" id="8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308"/>
      </p:sldLst>
    </p:custShow>
    <p:custShow name="62" id="8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307"/>
      </p:sldLst>
    </p:custShow>
    <p:custShow name="63" id="8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306"/>
      </p:sldLst>
    </p:custShow>
    <p:custShow name="64" id="8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305"/>
      </p:sldLst>
    </p:custShow>
    <p:custShow name="65" id="8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304"/>
      </p:sldLst>
    </p:custShow>
    <p:custShow name="66" id="8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303"/>
      </p:sldLst>
    </p:custShow>
    <p:custShow name="67" id="8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302"/>
      </p:sldLst>
    </p:custShow>
    <p:custShow name="68" id="8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301"/>
      </p:sldLst>
    </p:custShow>
    <p:custShow name="69" id="9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300"/>
      </p:sldLst>
    </p:custShow>
    <p:custShow name="70" id="9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299"/>
      </p:sldLst>
    </p:custShow>
    <p:custShow name="71" id="9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298"/>
      </p:sldLst>
    </p:custShow>
    <p:custShow name="72" id="9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297"/>
      </p:sldLst>
    </p:custShow>
    <p:custShow name="73" id="9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296"/>
      </p:sldLst>
    </p:custShow>
    <p:custShow name="74" id="9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295"/>
      </p:sldLst>
    </p:custShow>
    <p:custShow name="75" id="9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294"/>
      </p:sldLst>
    </p:custShow>
    <p:custShow name="76" id="9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293"/>
      </p:sldLst>
    </p:custShow>
    <p:custShow name="77" id="9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292"/>
      </p:sldLst>
    </p:custShow>
    <p:custShow name="78" id="9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291"/>
      </p:sldLst>
    </p:custShow>
    <p:custShow name="79" id="10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290"/>
      </p:sldLst>
    </p:custShow>
    <p:custShow name="wrong" id="101">
      <p:sldLst>
        <p:sld r:id="rId26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B8023A"/>
    <a:srgbClr val="1F00D6"/>
    <a:srgbClr val="3942F1"/>
    <a:srgbClr val="150090"/>
    <a:srgbClr val="B71403"/>
    <a:srgbClr val="C9280D"/>
    <a:srgbClr val="FA240E"/>
    <a:srgbClr val="E83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398" autoAdjust="0"/>
    <p:restoredTop sz="94210" autoAdjust="0"/>
  </p:normalViewPr>
  <p:slideViewPr>
    <p:cSldViewPr>
      <p:cViewPr varScale="1">
        <p:scale>
          <a:sx n="110" d="100"/>
          <a:sy n="110" d="100"/>
        </p:scale>
        <p:origin x="5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presProps" Target="presProps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theme" Target="theme/theme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tableStyles" Target="tableStyles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8DC1C3-A967-4814-A66E-913A01C90CBC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485B68-077E-40D3-92C5-B1F9B8E0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94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6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0082"/>
            </a:gs>
            <a:gs pos="100000">
              <a:srgbClr val="150090"/>
            </a:gs>
            <a:gs pos="38000">
              <a:srgbClr val="B8023A"/>
            </a:gs>
            <a:gs pos="48000">
              <a:srgbClr val="C00000"/>
            </a:gs>
            <a:gs pos="0">
              <a:srgbClr val="C928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C328-AC95-45D4-9E99-7F74EE4E06C8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08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09.xml"/><Relationship Id="rId7" Type="http://schemas.openxmlformats.org/officeDocument/2006/relationships/slide" Target="slide104.xml"/><Relationship Id="rId2" Type="http://schemas.openxmlformats.org/officeDocument/2006/relationships/slide" Target="slide10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7.xml"/><Relationship Id="rId5" Type="http://schemas.openxmlformats.org/officeDocument/2006/relationships/slide" Target="slide108.xml"/><Relationship Id="rId4" Type="http://schemas.openxmlformats.org/officeDocument/2006/relationships/slide" Target="slide106.xml"/><Relationship Id="rId9" Type="http://schemas.openxmlformats.org/officeDocument/2006/relationships/image" Target="../media/image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16.xml"/><Relationship Id="rId7" Type="http://schemas.openxmlformats.org/officeDocument/2006/relationships/slide" Target="slide111.xml"/><Relationship Id="rId2" Type="http://schemas.openxmlformats.org/officeDocument/2006/relationships/slide" Target="slide1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4.xml"/><Relationship Id="rId5" Type="http://schemas.openxmlformats.org/officeDocument/2006/relationships/slide" Target="slide115.xml"/><Relationship Id="rId4" Type="http://schemas.openxmlformats.org/officeDocument/2006/relationships/slide" Target="slide113.xml"/><Relationship Id="rId9" Type="http://schemas.openxmlformats.org/officeDocument/2006/relationships/image" Target="../media/image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23.xml"/><Relationship Id="rId7" Type="http://schemas.openxmlformats.org/officeDocument/2006/relationships/slide" Target="slide118.xml"/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1.xml"/><Relationship Id="rId5" Type="http://schemas.openxmlformats.org/officeDocument/2006/relationships/slide" Target="slide122.xml"/><Relationship Id="rId4" Type="http://schemas.openxmlformats.org/officeDocument/2006/relationships/slide" Target="slide120.xml"/><Relationship Id="rId9" Type="http://schemas.openxmlformats.org/officeDocument/2006/relationships/image" Target="../media/image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30.xml"/><Relationship Id="rId7" Type="http://schemas.openxmlformats.org/officeDocument/2006/relationships/slide" Target="slide125.xml"/><Relationship Id="rId2" Type="http://schemas.openxmlformats.org/officeDocument/2006/relationships/slide" Target="slide1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8.xml"/><Relationship Id="rId5" Type="http://schemas.openxmlformats.org/officeDocument/2006/relationships/slide" Target="slide129.xml"/><Relationship Id="rId4" Type="http://schemas.openxmlformats.org/officeDocument/2006/relationships/slide" Target="slide127.xml"/><Relationship Id="rId9" Type="http://schemas.openxmlformats.org/officeDocument/2006/relationships/image" Target="../media/image1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hyperlink" Target="//upload.wikimedia.org/wikipedia/commons/0/02/Circle_Celtic_Ornament_1.svg" TargetMode="External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jpeg"/><Relationship Id="rId5" Type="http://schemas.openxmlformats.org/officeDocument/2006/relationships/image" Target="../media/image21.png"/><Relationship Id="rId10" Type="http://schemas.openxmlformats.org/officeDocument/2006/relationships/hyperlink" Target="http://images2.layoutsparks.com/1/109604/pinkblack-tiles-pattern.jpg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hyperlink" Target="//upload.wikimedia.org/wikipedia/commons/f/f1/Net_of_cuboid.png" TargetMode="External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hyperlink" Target="//upload.wikimedia.org/wikipedia/commons/b/b3/Octahedron_flat.svg" TargetMode="External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37.xml"/><Relationship Id="rId7" Type="http://schemas.openxmlformats.org/officeDocument/2006/relationships/slide" Target="slide132.xml"/><Relationship Id="rId2" Type="http://schemas.openxmlformats.org/officeDocument/2006/relationships/slide" Target="slide1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5.xml"/><Relationship Id="rId5" Type="http://schemas.openxmlformats.org/officeDocument/2006/relationships/slide" Target="slide136.xml"/><Relationship Id="rId4" Type="http://schemas.openxmlformats.org/officeDocument/2006/relationships/slide" Target="slide134.xml"/><Relationship Id="rId9" Type="http://schemas.openxmlformats.org/officeDocument/2006/relationships/image" Target="../media/image1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44.xml"/><Relationship Id="rId7" Type="http://schemas.openxmlformats.org/officeDocument/2006/relationships/slide" Target="slide139.xml"/><Relationship Id="rId2" Type="http://schemas.openxmlformats.org/officeDocument/2006/relationships/slide" Target="slide1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2.xml"/><Relationship Id="rId5" Type="http://schemas.openxmlformats.org/officeDocument/2006/relationships/slide" Target="slide143.xml"/><Relationship Id="rId4" Type="http://schemas.openxmlformats.org/officeDocument/2006/relationships/slide" Target="slide141.xml"/><Relationship Id="rId9" Type="http://schemas.openxmlformats.org/officeDocument/2006/relationships/image" Target="../media/image1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51.xml"/><Relationship Id="rId7" Type="http://schemas.openxmlformats.org/officeDocument/2006/relationships/slide" Target="slide146.xml"/><Relationship Id="rId2" Type="http://schemas.openxmlformats.org/officeDocument/2006/relationships/slide" Target="slide1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9.xml"/><Relationship Id="rId5" Type="http://schemas.openxmlformats.org/officeDocument/2006/relationships/slide" Target="slide150.xml"/><Relationship Id="rId4" Type="http://schemas.openxmlformats.org/officeDocument/2006/relationships/slide" Target="slide148.xml"/><Relationship Id="rId9" Type="http://schemas.openxmlformats.org/officeDocument/2006/relationships/image" Target="../media/image1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58.xml"/><Relationship Id="rId7" Type="http://schemas.openxmlformats.org/officeDocument/2006/relationships/slide" Target="slide153.xml"/><Relationship Id="rId2" Type="http://schemas.openxmlformats.org/officeDocument/2006/relationships/slide" Target="slide15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6.xml"/><Relationship Id="rId5" Type="http://schemas.openxmlformats.org/officeDocument/2006/relationships/slide" Target="slide157.xml"/><Relationship Id="rId4" Type="http://schemas.openxmlformats.org/officeDocument/2006/relationships/slide" Target="slide155.xml"/><Relationship Id="rId9" Type="http://schemas.openxmlformats.org/officeDocument/2006/relationships/image" Target="../media/image1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65.xml"/><Relationship Id="rId7" Type="http://schemas.openxmlformats.org/officeDocument/2006/relationships/slide" Target="slide160.xml"/><Relationship Id="rId2" Type="http://schemas.openxmlformats.org/officeDocument/2006/relationships/slide" Target="slide16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3.xml"/><Relationship Id="rId5" Type="http://schemas.openxmlformats.org/officeDocument/2006/relationships/slide" Target="slide164.xml"/><Relationship Id="rId4" Type="http://schemas.openxmlformats.org/officeDocument/2006/relationships/slide" Target="slide162.xml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4.xml"/><Relationship Id="rId18" Type="http://schemas.openxmlformats.org/officeDocument/2006/relationships/slide" Target="slide26.xml"/><Relationship Id="rId3" Type="http://schemas.openxmlformats.org/officeDocument/2006/relationships/slide" Target="slide16.xml"/><Relationship Id="rId21" Type="http://schemas.openxmlformats.org/officeDocument/2006/relationships/image" Target="../media/image1.png"/><Relationship Id="rId7" Type="http://schemas.openxmlformats.org/officeDocument/2006/relationships/slide" Target="slide30.xml"/><Relationship Id="rId12" Type="http://schemas.openxmlformats.org/officeDocument/2006/relationships/slide" Target="slide22.xml"/><Relationship Id="rId17" Type="http://schemas.openxmlformats.org/officeDocument/2006/relationships/slide" Target="slide14.xml"/><Relationship Id="rId2" Type="http://schemas.openxmlformats.org/officeDocument/2006/relationships/slide" Target="slide4.xml"/><Relationship Id="rId16" Type="http://schemas.openxmlformats.org/officeDocument/2006/relationships/slide" Target="slide36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10.xml"/><Relationship Id="rId5" Type="http://schemas.openxmlformats.org/officeDocument/2006/relationships/slide" Target="slide6.xml"/><Relationship Id="rId15" Type="http://schemas.openxmlformats.org/officeDocument/2006/relationships/slide" Target="slide24.xml"/><Relationship Id="rId10" Type="http://schemas.openxmlformats.org/officeDocument/2006/relationships/slide" Target="slide32.xml"/><Relationship Id="rId19" Type="http://schemas.openxmlformats.org/officeDocument/2006/relationships/slide" Target="slide38.xml"/><Relationship Id="rId4" Type="http://schemas.openxmlformats.org/officeDocument/2006/relationships/slide" Target="slide28.xml"/><Relationship Id="rId9" Type="http://schemas.openxmlformats.org/officeDocument/2006/relationships/slide" Target="slide20.xml"/><Relationship Id="rId1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1.png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145.xml"/><Relationship Id="rId18" Type="http://schemas.openxmlformats.org/officeDocument/2006/relationships/slide" Target="slide117.xml"/><Relationship Id="rId3" Type="http://schemas.openxmlformats.org/officeDocument/2006/relationships/slide" Target="slide82.xml"/><Relationship Id="rId21" Type="http://schemas.openxmlformats.org/officeDocument/2006/relationships/image" Target="../media/image1.png"/><Relationship Id="rId7" Type="http://schemas.openxmlformats.org/officeDocument/2006/relationships/slide" Target="slide131.xml"/><Relationship Id="rId12" Type="http://schemas.openxmlformats.org/officeDocument/2006/relationships/slide" Target="slide103.xml"/><Relationship Id="rId17" Type="http://schemas.openxmlformats.org/officeDocument/2006/relationships/slide" Target="slide75.xml"/><Relationship Id="rId2" Type="http://schemas.openxmlformats.org/officeDocument/2006/relationships/slide" Target="slide40.xml"/><Relationship Id="rId16" Type="http://schemas.openxmlformats.org/officeDocument/2006/relationships/slide" Target="slide152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9.xml"/><Relationship Id="rId11" Type="http://schemas.openxmlformats.org/officeDocument/2006/relationships/slide" Target="slide61.xml"/><Relationship Id="rId5" Type="http://schemas.openxmlformats.org/officeDocument/2006/relationships/slide" Target="slide47.xml"/><Relationship Id="rId15" Type="http://schemas.openxmlformats.org/officeDocument/2006/relationships/slide" Target="slide110.xml"/><Relationship Id="rId10" Type="http://schemas.openxmlformats.org/officeDocument/2006/relationships/slide" Target="slide138.xml"/><Relationship Id="rId19" Type="http://schemas.openxmlformats.org/officeDocument/2006/relationships/slide" Target="slide159.xml"/><Relationship Id="rId4" Type="http://schemas.openxmlformats.org/officeDocument/2006/relationships/slide" Target="slide124.xml"/><Relationship Id="rId9" Type="http://schemas.openxmlformats.org/officeDocument/2006/relationships/slide" Target="slide96.xml"/><Relationship Id="rId14" Type="http://schemas.openxmlformats.org/officeDocument/2006/relationships/slide" Target="slide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41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3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1.png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46.xml"/><Relationship Id="rId7" Type="http://schemas.openxmlformats.org/officeDocument/2006/relationships/slide" Target="slide42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slide" Target="slide43.xml"/><Relationship Id="rId4" Type="http://schemas.openxmlformats.org/officeDocument/2006/relationships/slide" Target="slide45.xml"/><Relationship Id="rId9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3.xml"/><Relationship Id="rId7" Type="http://schemas.openxmlformats.org/officeDocument/2006/relationships/slide" Target="slide51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9.xml"/><Relationship Id="rId5" Type="http://schemas.openxmlformats.org/officeDocument/2006/relationships/slide" Target="slide52.xml"/><Relationship Id="rId4" Type="http://schemas.openxmlformats.org/officeDocument/2006/relationships/slide" Target="slide50.xml"/><Relationship Id="rId9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0.xml"/><Relationship Id="rId7" Type="http://schemas.openxmlformats.org/officeDocument/2006/relationships/slide" Target="slide55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8.xml"/><Relationship Id="rId5" Type="http://schemas.openxmlformats.org/officeDocument/2006/relationships/slide" Target="slide59.xml"/><Relationship Id="rId4" Type="http://schemas.openxmlformats.org/officeDocument/2006/relationships/slide" Target="slide57.xml"/><Relationship Id="rId9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slide" Target="slide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7.xml"/><Relationship Id="rId7" Type="http://schemas.openxmlformats.org/officeDocument/2006/relationships/slide" Target="slide62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5.xml"/><Relationship Id="rId5" Type="http://schemas.openxmlformats.org/officeDocument/2006/relationships/slide" Target="slide66.xml"/><Relationship Id="rId4" Type="http://schemas.openxmlformats.org/officeDocument/2006/relationships/slide" Target="slide64.xml"/><Relationship Id="rId9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74.xml"/><Relationship Id="rId7" Type="http://schemas.openxmlformats.org/officeDocument/2006/relationships/slide" Target="slide69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2.xml"/><Relationship Id="rId5" Type="http://schemas.openxmlformats.org/officeDocument/2006/relationships/slide" Target="slide73.xml"/><Relationship Id="rId4" Type="http://schemas.openxmlformats.org/officeDocument/2006/relationships/slide" Target="slide71.xml"/><Relationship Id="rId9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1.xml"/><Relationship Id="rId7" Type="http://schemas.openxmlformats.org/officeDocument/2006/relationships/slide" Target="slide76.xml"/><Relationship Id="rId2" Type="http://schemas.openxmlformats.org/officeDocument/2006/relationships/slide" Target="slide7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7.xml"/><Relationship Id="rId5" Type="http://schemas.openxmlformats.org/officeDocument/2006/relationships/slide" Target="slide79.xml"/><Relationship Id="rId4" Type="http://schemas.openxmlformats.org/officeDocument/2006/relationships/slide" Target="slide80.xml"/><Relationship Id="rId9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8.xml"/><Relationship Id="rId7" Type="http://schemas.openxmlformats.org/officeDocument/2006/relationships/slide" Target="slide83.xml"/><Relationship Id="rId2" Type="http://schemas.openxmlformats.org/officeDocument/2006/relationships/slide" Target="slide8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7.xml"/><Relationship Id="rId5" Type="http://schemas.openxmlformats.org/officeDocument/2006/relationships/slide" Target="slide86.xml"/><Relationship Id="rId4" Type="http://schemas.openxmlformats.org/officeDocument/2006/relationships/slide" Target="slide85.xml"/><Relationship Id="rId9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image" Target="../media/image40.png"/><Relationship Id="rId7" Type="http://schemas.openxmlformats.org/officeDocument/2006/relationships/image" Target="../media/image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openxmlformats.org/officeDocument/2006/relationships/image" Target="../media/image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94.xml"/><Relationship Id="rId7" Type="http://schemas.openxmlformats.org/officeDocument/2006/relationships/slide" Target="slide90.xml"/><Relationship Id="rId2" Type="http://schemas.openxmlformats.org/officeDocument/2006/relationships/slide" Target="slide9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5.xml"/><Relationship Id="rId5" Type="http://schemas.openxmlformats.org/officeDocument/2006/relationships/slide" Target="slide93.xml"/><Relationship Id="rId4" Type="http://schemas.openxmlformats.org/officeDocument/2006/relationships/slide" Target="slide92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02.xml"/><Relationship Id="rId7" Type="http://schemas.openxmlformats.org/officeDocument/2006/relationships/slide" Target="slide97.xml"/><Relationship Id="rId2" Type="http://schemas.openxmlformats.org/officeDocument/2006/relationships/slide" Target="slide9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0.xml"/><Relationship Id="rId5" Type="http://schemas.openxmlformats.org/officeDocument/2006/relationships/slide" Target="slide101.xml"/><Relationship Id="rId4" Type="http://schemas.openxmlformats.org/officeDocument/2006/relationships/slide" Target="slide99.xml"/><Relationship Id="rId9" Type="http://schemas.openxmlformats.org/officeDocument/2006/relationships/image" Target="../media/image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2410" y="980728"/>
            <a:ext cx="936583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Pointless</a:t>
            </a:r>
            <a:endParaRPr lang="en-US" sz="1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2676169" y="3573016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2682339" y="4725144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587727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63888" y="366669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Round 1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961" y="4803249"/>
            <a:ext cx="192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Round 2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8046" y="5955377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Finish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 gave 100 people 100 seconds to name a multiple of 13 (0-200).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292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-3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– 5		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-14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76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01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		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25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-11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9393" y="5165373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272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+ 7		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286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19 – 5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		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298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+ 3		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work out the value of a formula given </a:t>
            </a:r>
            <a:r>
              <a:rPr lang="en-GB" sz="2400" dirty="0">
                <a:latin typeface="Old English Text MT" panose="03040902040508030806" pitchFamily="66" charset="0"/>
              </a:rPr>
              <a:t>x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2378" y="1623376"/>
            <a:ext cx="30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17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+ 8	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4	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4&amp;return=true"/>
          </p:cNvPr>
          <p:cNvSpPr/>
          <p:nvPr/>
        </p:nvSpPr>
        <p:spPr>
          <a:xfrm>
            <a:off x="384903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3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6141" y="675537"/>
            <a:ext cx="371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– 8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</a:rPr>
              <a:t>		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7,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</a:rPr>
              <a:t> =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4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4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980" y="1634768"/>
            <a:ext cx="383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6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+ 3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</a:rPr>
              <a:t>	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0.5,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</a:rPr>
              <a:t> = 14 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45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62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5y – 2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		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9,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</a:rPr>
              <a:t> =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1470" y="2550087"/>
            <a:ext cx="146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-3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799"/>
            <a:ext cx="117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121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8577" y="4317245"/>
            <a:ext cx="72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22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83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137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3022" y="3448023"/>
            <a:ext cx="357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+ 7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</a:rPr>
              <a:t>		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9,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</a:rPr>
              <a:t> = 7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7980" y="4317245"/>
            <a:ext cx="338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+ 2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</a:rPr>
              <a:t>		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6, y = 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7980" y="5263448"/>
            <a:ext cx="369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+ 5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</a:rPr>
              <a:t>		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19,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</a:rPr>
              <a:t> = 16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work out the value of a formula given </a:t>
            </a:r>
            <a:r>
              <a:rPr lang="en-GB" sz="2400" dirty="0" smtClean="0">
                <a:latin typeface="Old English Text MT" panose="03040902040508030806" pitchFamily="66" charset="0"/>
              </a:rPr>
              <a:t>x </a:t>
            </a:r>
            <a:r>
              <a:rPr lang="en-GB" sz="2400" dirty="0"/>
              <a:t>and</a:t>
            </a:r>
            <a:r>
              <a:rPr lang="en-GB" sz="2400" dirty="0" smtClean="0">
                <a:latin typeface="Old English Text MT" panose="03040902040508030806" pitchFamily="66" charset="0"/>
              </a:rPr>
              <a:t> </a:t>
            </a:r>
            <a:r>
              <a:rPr lang="en-GB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1226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99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362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2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– 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= 7        	17 &gt; 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&gt; 11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353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=13,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=10 or 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=15, </a:t>
            </a:r>
            <a:r>
              <a:rPr lang="en-GB" sz="2400" dirty="0" smtClean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=11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337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3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X 6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= 72	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&gt;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3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=4,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2015" y="2523203"/>
            <a:ext cx="3405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4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X 2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= 48	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&lt; 5, 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&gt;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3330" y="2547069"/>
            <a:ext cx="296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=6,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=1 or 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=3, </a:t>
            </a:r>
            <a:r>
              <a:rPr lang="en-GB" sz="2400" dirty="0" smtClean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=2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148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=4,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=2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6606" y="4295888"/>
            <a:ext cx="28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=8,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=2 or 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=9,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223203"/>
            <a:ext cx="146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=2,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=5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88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3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+ 4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= 20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35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+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= 10	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&gt; 7, 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&gt; 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5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+ 6</a:t>
            </a:r>
            <a:r>
              <a:rPr lang="en-GB" sz="24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= 40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possible values for </a:t>
            </a:r>
            <a:r>
              <a:rPr lang="en-GB" sz="2400" dirty="0">
                <a:latin typeface="Old English Text MT" panose="03040902040508030806" pitchFamily="66" charset="0"/>
              </a:rPr>
              <a:t>x</a:t>
            </a:r>
            <a:r>
              <a:rPr lang="en-GB" sz="2400" dirty="0" smtClean="0"/>
              <a:t> and </a:t>
            </a:r>
            <a:r>
              <a:rPr lang="en-GB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en-GB" sz="2400" dirty="0" smtClean="0"/>
              <a:t> –  positive whole numbers only.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0218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336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Rounding to nearest 10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Round up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320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Rounding to nearest 1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9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Round down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347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Rounding to nearest 100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4" y="4710334"/>
            <a:ext cx="336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Rounding to nearest 1000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Rounding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5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59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90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19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125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0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130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244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0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70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8" y="3423203"/>
            <a:ext cx="12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500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43175" y="4369370"/>
            <a:ext cx="11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340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495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218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16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340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round these numbers to the nearest 10.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26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10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7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51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598" y="1598749"/>
            <a:ext cx="134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2929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2900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7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975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205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5411" y="3467134"/>
            <a:ext cx="81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59111" y="436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1300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42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349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23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1250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94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460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round these numbers to the nearest 100.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26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9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9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34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221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4500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4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5000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21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29500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16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30000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59112" y="3457659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155000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1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299000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28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14000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02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154687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2363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299499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3" y="5211539"/>
            <a:ext cx="203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14321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round these numbers to the nearest 1000.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193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489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7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292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9.5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398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01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0.499999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62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9393" y="5165373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272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6.7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286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15.489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298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19.50001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round these numbers to the nearest whole number.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2378" y="1623376"/>
            <a:ext cx="30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5.18	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4&amp;return=true"/>
          </p:cNvPr>
          <p:cNvSpPr/>
          <p:nvPr/>
        </p:nvSpPr>
        <p:spPr>
          <a:xfrm>
            <a:off x="384903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3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6141" y="675537"/>
            <a:ext cx="371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4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70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980" y="1634768"/>
            <a:ext cx="383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54 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60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62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1470" y="2550087"/>
            <a:ext cx="146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30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799"/>
            <a:ext cx="117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650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8577" y="4317245"/>
            <a:ext cx="87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1000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83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30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3022" y="3448023"/>
            <a:ext cx="357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642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7980" y="4317245"/>
            <a:ext cx="338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991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980" y="5263448"/>
            <a:ext cx="369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23.42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round these numbers up to nearest 10.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373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9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80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362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4859361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151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4859000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337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998</a:t>
            </a:r>
            <a:endParaRPr lang="en-GB" sz="24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3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6764" y="2600147"/>
            <a:ext cx="3405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15951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3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15000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148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5000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3599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7000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14518" y="5223203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5000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88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5864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123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7952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5124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round these numbers down to the nearest 1000.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87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321806"/>
              </p:ext>
            </p:extLst>
          </p:nvPr>
        </p:nvGraphicFramePr>
        <p:xfrm>
          <a:off x="3491880" y="311586"/>
          <a:ext cx="1800200" cy="614106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00100"/>
                <a:gridCol w="900100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26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39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52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65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78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91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104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117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130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156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  <a:endParaRPr lang="en-GB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  <a:endParaRPr lang="en-GB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  <a:endParaRPr lang="en-GB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983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Mean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Identifying Charts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97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Range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308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Tally Chart/ Frequency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130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Median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119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Mode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Handling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7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255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18, 16, 15, 19, 7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67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98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1.2, 2.3, 3.4, 1.5, 1.8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0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2.04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244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20, 16, 23, 19, 17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58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8" y="3423203"/>
            <a:ext cx="78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5" y="4369370"/>
            <a:ext cx="59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860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276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-7, 6, -3, -10, 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218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2, 3, 10, 5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69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550, 1600, 950, 800, 400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find the mean of these numbers.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3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23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17, 26, 9, 4, 18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62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17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7" y="1598749"/>
            <a:ext cx="343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9.09, 9, 0.999, 19.19, 8.99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76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9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7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251, 317, 95, 76, 108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105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108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5411" y="3467134"/>
            <a:ext cx="574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65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112" y="4369370"/>
            <a:ext cx="80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59.5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580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339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95, 41, 25, 37, 81, 101, 65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309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41, 59, 87, 60, 94, 38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460, 580, 973, 428, 647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median of these numbers.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6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4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54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358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21, 25, 24, 25, 26, 21, 21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4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93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1.8, 1.5, 1.9, 1.8, 1.6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80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1.8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9112" y="3457659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623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1" y="4369370"/>
            <a:ext cx="71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788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234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35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512, 623, 410, 623, 522,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351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0.5, 0.7, 0.9, 0.8, 0.4, 0.9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3" y="5211539"/>
            <a:ext cx="371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234, 423, 324, 432, 342, 234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mode of these numbers.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279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6, 9, 7, 8, 7, 5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9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299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21.5, 48.6, 72.9, 80.1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87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58.6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79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21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72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75, 92, 68, 145, 67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62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17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82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9393" y="5165373"/>
            <a:ext cx="104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1987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315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15, 24, 32, 25, 28, 17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286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6, 7, 8, 2, 12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298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2001, 780, 598, 14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range of these numbers.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2378" y="1623376"/>
            <a:ext cx="357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-7, 2, 14, -5, 11	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3&amp;return=true"/>
          </p:cNvPr>
          <p:cNvSpPr/>
          <p:nvPr/>
        </p:nvSpPr>
        <p:spPr>
          <a:xfrm>
            <a:off x="703470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959269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85078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3706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5942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identify these charts.</a:t>
            </a:r>
            <a:endParaRPr lang="en-GB" sz="2400" dirty="0"/>
          </a:p>
        </p:txBody>
      </p:sp>
      <p:sp>
        <p:nvSpPr>
          <p:cNvPr id="45" name="Rounded Rectangle 44">
            <a:hlinkClick r:id="" action="ppaction://customshow?id=88&amp;return=true"/>
          </p:cNvPr>
          <p:cNvSpPr/>
          <p:nvPr/>
        </p:nvSpPr>
        <p:spPr>
          <a:xfrm>
            <a:off x="737296" y="4972534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993095" y="4972534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818904" y="5013726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17532" y="50736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0" name="Rounded Rectangle 49">
            <a:hlinkClick r:id="" action="ppaction://customshow?id=56&amp;return=true"/>
          </p:cNvPr>
          <p:cNvSpPr/>
          <p:nvPr/>
        </p:nvSpPr>
        <p:spPr>
          <a:xfrm>
            <a:off x="3534451" y="4965470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790250" y="4965470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616059" y="5006662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14687" y="50665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5" name="Rounded Rectangle 54">
            <a:hlinkClick r:id="" action="ppaction://customshow?id=43&amp;return=true"/>
          </p:cNvPr>
          <p:cNvSpPr/>
          <p:nvPr/>
        </p:nvSpPr>
        <p:spPr>
          <a:xfrm>
            <a:off x="6453808" y="4941168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709607" y="4941168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535416" y="4982360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34044" y="50422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0" name="Rounded Rectangle 59">
            <a:hlinkClick r:id="" action="ppaction://customshow?id=63&amp;return=true"/>
          </p:cNvPr>
          <p:cNvSpPr/>
          <p:nvPr/>
        </p:nvSpPr>
        <p:spPr>
          <a:xfrm>
            <a:off x="6384408" y="22025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7640207" y="22025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466016" y="22437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4644" y="23036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5" name="Rounded Rectangle 64">
            <a:hlinkClick r:id="" action="ppaction://customshow?id=71&amp;return=true"/>
          </p:cNvPr>
          <p:cNvSpPr/>
          <p:nvPr/>
        </p:nvSpPr>
        <p:spPr>
          <a:xfrm>
            <a:off x="3465051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720850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3546659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45287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50</a:t>
            </a:r>
            <a:endParaRPr lang="en-GB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3470" y="332656"/>
            <a:ext cx="1806122" cy="1728192"/>
            <a:chOff x="703470" y="332656"/>
            <a:chExt cx="1806122" cy="1728192"/>
          </a:xfrm>
        </p:grpSpPr>
        <p:sp>
          <p:nvSpPr>
            <p:cNvPr id="6" name="Rectangle 5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8905" y="908720"/>
              <a:ext cx="1414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Bar Chart</a:t>
              </a:r>
              <a:endParaRPr lang="en-GB" sz="24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534451" y="3122195"/>
            <a:ext cx="1806122" cy="1728192"/>
            <a:chOff x="703470" y="332656"/>
            <a:chExt cx="1806122" cy="1728192"/>
          </a:xfrm>
        </p:grpSpPr>
        <p:sp>
          <p:nvSpPr>
            <p:cNvPr id="73" name="Rectangle 72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8904" y="908720"/>
              <a:ext cx="1527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Pictogram</a:t>
              </a:r>
              <a:endParaRPr lang="en-GB" sz="24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53808" y="3101036"/>
            <a:ext cx="1806122" cy="1728192"/>
            <a:chOff x="772870" y="311497"/>
            <a:chExt cx="1806122" cy="1728192"/>
          </a:xfrm>
        </p:grpSpPr>
        <p:sp>
          <p:nvSpPr>
            <p:cNvPr id="76" name="Rectangle 75"/>
            <p:cNvSpPr/>
            <p:nvPr/>
          </p:nvSpPr>
          <p:spPr>
            <a:xfrm>
              <a:off x="772870" y="311497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8905" y="908720"/>
              <a:ext cx="14146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Carroll Diagram</a:t>
              </a:r>
              <a:endParaRPr lang="en-GB" sz="24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71017" y="332656"/>
            <a:ext cx="1806122" cy="1728192"/>
            <a:chOff x="703470" y="332656"/>
            <a:chExt cx="1806122" cy="1728192"/>
          </a:xfrm>
        </p:grpSpPr>
        <p:sp>
          <p:nvSpPr>
            <p:cNvPr id="79" name="Rectangle 78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18905" y="908720"/>
              <a:ext cx="14146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Line Graph</a:t>
              </a:r>
              <a:endParaRPr lang="en-GB" sz="2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476087" y="332656"/>
            <a:ext cx="1806122" cy="1728192"/>
            <a:chOff x="703470" y="332656"/>
            <a:chExt cx="1806122" cy="1728192"/>
          </a:xfrm>
        </p:grpSpPr>
        <p:sp>
          <p:nvSpPr>
            <p:cNvPr id="82" name="Rectangle 81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18905" y="908720"/>
              <a:ext cx="14146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Venn Diagram</a:t>
              </a:r>
              <a:endParaRPr lang="en-GB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3470" y="3122195"/>
            <a:ext cx="1806122" cy="1728192"/>
            <a:chOff x="703470" y="332656"/>
            <a:chExt cx="1806122" cy="1728192"/>
          </a:xfrm>
        </p:grpSpPr>
        <p:sp>
          <p:nvSpPr>
            <p:cNvPr id="85" name="Rectangle 84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8905" y="908720"/>
              <a:ext cx="1414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Pie Chart</a:t>
              </a:r>
              <a:endParaRPr lang="en-GB" sz="24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472224" y="332656"/>
            <a:ext cx="1806122" cy="1728192"/>
            <a:chOff x="3472224" y="332656"/>
            <a:chExt cx="1806122" cy="1728192"/>
          </a:xfrm>
        </p:grpSpPr>
        <p:sp>
          <p:nvSpPr>
            <p:cNvPr id="91" name="Rectangle 90">
              <a:hlinkClick r:id="" action="ppaction://customshow?id=101&amp;return=true"/>
            </p:cNvPr>
            <p:cNvSpPr/>
            <p:nvPr/>
          </p:nvSpPr>
          <p:spPr>
            <a:xfrm>
              <a:off x="3472224" y="332656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3707380" y="823791"/>
              <a:ext cx="706229" cy="6315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4198780" y="823791"/>
              <a:ext cx="762529" cy="6315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98911" y="883459"/>
              <a:ext cx="3622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</a:rPr>
                <a:t>12</a:t>
              </a:r>
            </a:p>
            <a:p>
              <a:r>
                <a:rPr lang="en-GB" sz="1000" dirty="0" smtClean="0">
                  <a:solidFill>
                    <a:schemeClr val="bg1"/>
                  </a:solidFill>
                </a:rPr>
                <a:t>14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8102" y="980728"/>
              <a:ext cx="1998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7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47964" y="1001052"/>
              <a:ext cx="72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2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0" name="Group 1029"/>
          <p:cNvGrpSpPr/>
          <p:nvPr/>
        </p:nvGrpSpPr>
        <p:grpSpPr>
          <a:xfrm>
            <a:off x="703470" y="332656"/>
            <a:ext cx="1806122" cy="1728192"/>
            <a:chOff x="703470" y="332656"/>
            <a:chExt cx="1806122" cy="1728192"/>
          </a:xfrm>
        </p:grpSpPr>
        <p:sp>
          <p:nvSpPr>
            <p:cNvPr id="11" name="Rectangle 10">
              <a:hlinkClick r:id="" action="ppaction://customshow?id=101&amp;return=true"/>
            </p:cNvPr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24" name="Straight Connector 1023"/>
            <p:cNvCxnSpPr/>
            <p:nvPr/>
          </p:nvCxnSpPr>
          <p:spPr>
            <a:xfrm>
              <a:off x="899592" y="476672"/>
              <a:ext cx="0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/>
            <p:cNvCxnSpPr/>
            <p:nvPr/>
          </p:nvCxnSpPr>
          <p:spPr>
            <a:xfrm>
              <a:off x="899592" y="1844824"/>
              <a:ext cx="1440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" name="Rectangle 1028"/>
            <p:cNvSpPr/>
            <p:nvPr/>
          </p:nvSpPr>
          <p:spPr>
            <a:xfrm>
              <a:off x="899592" y="701190"/>
              <a:ext cx="109702" cy="11410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009294" y="1063850"/>
              <a:ext cx="109702" cy="7829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118996" y="847748"/>
              <a:ext cx="109702" cy="9970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228698" y="1141133"/>
              <a:ext cx="109702" cy="70564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334820" y="1261675"/>
              <a:ext cx="109702" cy="5831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444522" y="637240"/>
              <a:ext cx="109702" cy="12075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5" name="Group 1044"/>
          <p:cNvGrpSpPr/>
          <p:nvPr/>
        </p:nvGrpSpPr>
        <p:grpSpPr>
          <a:xfrm>
            <a:off x="6371017" y="332656"/>
            <a:ext cx="1806122" cy="1728192"/>
            <a:chOff x="6371017" y="332656"/>
            <a:chExt cx="1806122" cy="1728192"/>
          </a:xfrm>
        </p:grpSpPr>
        <p:sp>
          <p:nvSpPr>
            <p:cNvPr id="88" name="Rectangle 87">
              <a:hlinkClick r:id="" action="ppaction://customshow?id=101&amp;return=true"/>
            </p:cNvPr>
            <p:cNvSpPr/>
            <p:nvPr/>
          </p:nvSpPr>
          <p:spPr>
            <a:xfrm>
              <a:off x="6371017" y="332656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32" name="Straight Connector 1031"/>
            <p:cNvCxnSpPr/>
            <p:nvPr/>
          </p:nvCxnSpPr>
          <p:spPr>
            <a:xfrm>
              <a:off x="6588224" y="540000"/>
              <a:ext cx="0" cy="13768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/>
            <p:cNvCxnSpPr/>
            <p:nvPr/>
          </p:nvCxnSpPr>
          <p:spPr>
            <a:xfrm>
              <a:off x="6588224" y="1916832"/>
              <a:ext cx="14453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/>
            <p:cNvCxnSpPr/>
            <p:nvPr/>
          </p:nvCxnSpPr>
          <p:spPr>
            <a:xfrm flipV="1">
              <a:off x="6588224" y="1144141"/>
              <a:ext cx="268635" cy="268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/>
            <p:cNvCxnSpPr/>
            <p:nvPr/>
          </p:nvCxnSpPr>
          <p:spPr>
            <a:xfrm>
              <a:off x="6856859" y="1141133"/>
              <a:ext cx="307429" cy="872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/>
            <p:cNvCxnSpPr/>
            <p:nvPr/>
          </p:nvCxnSpPr>
          <p:spPr>
            <a:xfrm flipV="1">
              <a:off x="7164288" y="980728"/>
              <a:ext cx="192581" cy="247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/>
            <p:cNvCxnSpPr/>
            <p:nvPr/>
          </p:nvCxnSpPr>
          <p:spPr>
            <a:xfrm>
              <a:off x="7356869" y="980728"/>
              <a:ext cx="283338" cy="5725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 flipV="1">
              <a:off x="7640207" y="980728"/>
              <a:ext cx="172153" cy="5725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1" name="Group 1050"/>
          <p:cNvGrpSpPr/>
          <p:nvPr/>
        </p:nvGrpSpPr>
        <p:grpSpPr>
          <a:xfrm>
            <a:off x="6466016" y="3122195"/>
            <a:ext cx="1806122" cy="1728192"/>
            <a:chOff x="6466016" y="3122195"/>
            <a:chExt cx="1806122" cy="1728192"/>
          </a:xfrm>
        </p:grpSpPr>
        <p:sp>
          <p:nvSpPr>
            <p:cNvPr id="87" name="Rectangle 86">
              <a:hlinkClick r:id="" action="ppaction://customshow?id=101&amp;return=true"/>
            </p:cNvPr>
            <p:cNvSpPr/>
            <p:nvPr/>
          </p:nvSpPr>
          <p:spPr>
            <a:xfrm>
              <a:off x="6466016" y="3122195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47" name="Straight Connector 1046"/>
            <p:cNvCxnSpPr/>
            <p:nvPr/>
          </p:nvCxnSpPr>
          <p:spPr>
            <a:xfrm>
              <a:off x="6856859" y="3284984"/>
              <a:ext cx="0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380312" y="3284984"/>
              <a:ext cx="0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910973" y="3284984"/>
              <a:ext cx="0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/>
            <p:cNvCxnSpPr/>
            <p:nvPr/>
          </p:nvCxnSpPr>
          <p:spPr>
            <a:xfrm>
              <a:off x="6626737" y="3645024"/>
              <a:ext cx="12842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626737" y="4013766"/>
              <a:ext cx="12842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631960" y="4509120"/>
              <a:ext cx="12842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0" name="TextBox 1049"/>
            <p:cNvSpPr txBox="1"/>
            <p:nvPr/>
          </p:nvSpPr>
          <p:spPr>
            <a:xfrm>
              <a:off x="6876255" y="3717032"/>
              <a:ext cx="41121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 smtClean="0">
                  <a:solidFill>
                    <a:schemeClr val="bg1"/>
                  </a:solidFill>
                </a:rPr>
                <a:t>spiders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876257" y="4149080"/>
              <a:ext cx="4621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 smtClean="0">
                  <a:solidFill>
                    <a:schemeClr val="bg1"/>
                  </a:solidFill>
                </a:rPr>
                <a:t>octopus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437908" y="4168278"/>
              <a:ext cx="411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solidFill>
                    <a:schemeClr val="bg1"/>
                  </a:solidFill>
                </a:rPr>
                <a:t>f</a:t>
              </a:r>
              <a:r>
                <a:rPr lang="en-GB" sz="600" dirty="0" smtClean="0">
                  <a:solidFill>
                    <a:schemeClr val="bg1"/>
                  </a:solidFill>
                </a:rPr>
                <a:t>lying fish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431186" y="3737182"/>
              <a:ext cx="41121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 smtClean="0">
                  <a:solidFill>
                    <a:schemeClr val="bg1"/>
                  </a:solidFill>
                </a:rPr>
                <a:t>flies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534451" y="3136563"/>
            <a:ext cx="1806122" cy="1728192"/>
            <a:chOff x="3534451" y="3136563"/>
            <a:chExt cx="1806122" cy="1728192"/>
          </a:xfrm>
        </p:grpSpPr>
        <p:sp>
          <p:nvSpPr>
            <p:cNvPr id="90" name="Rectangle 89">
              <a:hlinkClick r:id="" action="ppaction://customshow?id=101&amp;return=true"/>
            </p:cNvPr>
            <p:cNvSpPr/>
            <p:nvPr/>
          </p:nvSpPr>
          <p:spPr>
            <a:xfrm>
              <a:off x="3534451" y="3136563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53" name="Straight Connector 1052"/>
            <p:cNvCxnSpPr/>
            <p:nvPr/>
          </p:nvCxnSpPr>
          <p:spPr>
            <a:xfrm>
              <a:off x="3776780" y="3501008"/>
              <a:ext cx="13712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776780" y="3744896"/>
              <a:ext cx="13712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776780" y="4000659"/>
              <a:ext cx="13712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3776780" y="4581128"/>
              <a:ext cx="13712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776780" y="4290417"/>
              <a:ext cx="13712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/>
            <p:cNvCxnSpPr/>
            <p:nvPr/>
          </p:nvCxnSpPr>
          <p:spPr>
            <a:xfrm>
              <a:off x="3776780" y="3501008"/>
              <a:ext cx="0" cy="108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Smiley Face 96"/>
            <p:cNvSpPr/>
            <p:nvPr/>
          </p:nvSpPr>
          <p:spPr>
            <a:xfrm>
              <a:off x="3842107" y="3546429"/>
              <a:ext cx="144016" cy="14401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Smiley Face 145"/>
            <p:cNvSpPr/>
            <p:nvPr/>
          </p:nvSpPr>
          <p:spPr>
            <a:xfrm>
              <a:off x="4067944" y="3538222"/>
              <a:ext cx="144016" cy="14401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Smiley Face 146"/>
            <p:cNvSpPr/>
            <p:nvPr/>
          </p:nvSpPr>
          <p:spPr>
            <a:xfrm>
              <a:off x="3842107" y="3808302"/>
              <a:ext cx="144016" cy="14401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Smiley Face 147"/>
            <p:cNvSpPr/>
            <p:nvPr/>
          </p:nvSpPr>
          <p:spPr>
            <a:xfrm>
              <a:off x="4067944" y="3803539"/>
              <a:ext cx="144016" cy="14401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Smiley Face 148"/>
            <p:cNvSpPr/>
            <p:nvPr/>
          </p:nvSpPr>
          <p:spPr>
            <a:xfrm>
              <a:off x="4303277" y="3808302"/>
              <a:ext cx="144016" cy="14401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Smiley Face 149"/>
            <p:cNvSpPr/>
            <p:nvPr/>
          </p:nvSpPr>
          <p:spPr>
            <a:xfrm>
              <a:off x="4532099" y="3803539"/>
              <a:ext cx="144016" cy="14401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Smiley Face 150"/>
            <p:cNvSpPr/>
            <p:nvPr/>
          </p:nvSpPr>
          <p:spPr>
            <a:xfrm>
              <a:off x="3852212" y="4075637"/>
              <a:ext cx="144016" cy="14401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Smiley Face 151"/>
            <p:cNvSpPr/>
            <p:nvPr/>
          </p:nvSpPr>
          <p:spPr>
            <a:xfrm>
              <a:off x="4091382" y="4365455"/>
              <a:ext cx="144016" cy="14401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Smiley Face 152"/>
            <p:cNvSpPr/>
            <p:nvPr/>
          </p:nvSpPr>
          <p:spPr>
            <a:xfrm>
              <a:off x="3852531" y="4373269"/>
              <a:ext cx="144016" cy="14401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Smiley Face 153"/>
            <p:cNvSpPr/>
            <p:nvPr/>
          </p:nvSpPr>
          <p:spPr>
            <a:xfrm>
              <a:off x="4341601" y="4368913"/>
              <a:ext cx="144016" cy="14401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Smiley Face 154"/>
            <p:cNvSpPr/>
            <p:nvPr/>
          </p:nvSpPr>
          <p:spPr>
            <a:xfrm>
              <a:off x="4572000" y="4365104"/>
              <a:ext cx="144016" cy="14401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644007" y="4333746"/>
              <a:ext cx="101279" cy="1955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6477" y="3101036"/>
            <a:ext cx="1806122" cy="1728192"/>
            <a:chOff x="686477" y="3101036"/>
            <a:chExt cx="1806122" cy="1728192"/>
          </a:xfrm>
        </p:grpSpPr>
        <p:grpSp>
          <p:nvGrpSpPr>
            <p:cNvPr id="2" name="Group 1"/>
            <p:cNvGrpSpPr/>
            <p:nvPr/>
          </p:nvGrpSpPr>
          <p:grpSpPr>
            <a:xfrm>
              <a:off x="686477" y="3101036"/>
              <a:ext cx="1806122" cy="1728192"/>
              <a:chOff x="686477" y="3101036"/>
              <a:chExt cx="1806122" cy="1728192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686477" y="3101036"/>
                <a:ext cx="1806122" cy="1728192"/>
                <a:chOff x="686477" y="3101036"/>
                <a:chExt cx="1806122" cy="1728192"/>
              </a:xfrm>
            </p:grpSpPr>
            <p:sp>
              <p:nvSpPr>
                <p:cNvPr id="89" name="Rectangle 88">
                  <a:hlinkClick r:id="" action="ppaction://customshow?id=101&amp;return=true"/>
                </p:cNvPr>
                <p:cNvSpPr/>
                <p:nvPr/>
              </p:nvSpPr>
              <p:spPr>
                <a:xfrm>
                  <a:off x="686477" y="3101036"/>
                  <a:ext cx="1806122" cy="172819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914163" y="3463569"/>
                  <a:ext cx="1224136" cy="122413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7" name="Straight Connector 106"/>
                <p:cNvCxnSpPr>
                  <a:endCxn id="100" idx="4"/>
                </p:cNvCxnSpPr>
                <p:nvPr/>
              </p:nvCxnSpPr>
              <p:spPr>
                <a:xfrm>
                  <a:off x="1526231" y="4075637"/>
                  <a:ext cx="0" cy="61206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1526231" y="3737182"/>
                  <a:ext cx="491301" cy="33845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endCxn id="100" idx="3"/>
                </p:cNvCxnSpPr>
                <p:nvPr/>
              </p:nvCxnSpPr>
              <p:spPr>
                <a:xfrm flipH="1">
                  <a:off x="1093434" y="4075637"/>
                  <a:ext cx="432797" cy="43279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endCxn id="100" idx="0"/>
                </p:cNvCxnSpPr>
                <p:nvPr/>
              </p:nvCxnSpPr>
              <p:spPr>
                <a:xfrm flipV="1">
                  <a:off x="1526231" y="3463569"/>
                  <a:ext cx="0" cy="61206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6" name="Straight Connector 115"/>
              <p:cNvCxnSpPr>
                <a:endCxn id="100" idx="1"/>
              </p:cNvCxnSpPr>
              <p:nvPr/>
            </p:nvCxnSpPr>
            <p:spPr>
              <a:xfrm flipH="1" flipV="1">
                <a:off x="1093434" y="3642840"/>
                <a:ext cx="432797" cy="4327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1554224" y="4066190"/>
              <a:ext cx="49774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 smtClean="0">
                  <a:solidFill>
                    <a:schemeClr val="bg1"/>
                  </a:solidFill>
                </a:rPr>
                <a:t>Apple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515375" y="3646047"/>
              <a:ext cx="49774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 smtClean="0">
                  <a:solidFill>
                    <a:schemeClr val="bg1"/>
                  </a:solidFill>
                </a:rPr>
                <a:t>Custard 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40244" y="3964414"/>
              <a:ext cx="4977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 smtClean="0">
                  <a:solidFill>
                    <a:schemeClr val="bg1"/>
                  </a:solidFill>
                </a:rPr>
                <a:t>Steak &amp; Kidney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093434" y="4382965"/>
              <a:ext cx="5513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 smtClean="0">
                  <a:solidFill>
                    <a:schemeClr val="bg1"/>
                  </a:solidFill>
                </a:rPr>
                <a:t>Cottage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131836" y="3557540"/>
              <a:ext cx="49774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 smtClean="0">
                  <a:solidFill>
                    <a:schemeClr val="bg1"/>
                  </a:solidFill>
                </a:rPr>
                <a:t>Pork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10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53" grpId="0"/>
      <p:bldP spid="58" grpId="0"/>
      <p:bldP spid="63" grpId="0"/>
      <p:bldP spid="68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64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362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l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69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351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endParaRPr lang="en-GB" sz="24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1" y="1669543"/>
            <a:ext cx="44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764" y="2600147"/>
            <a:ext cx="210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l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58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44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5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9" y="5223203"/>
            <a:ext cx="70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88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346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l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576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l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llll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frequency from these tally scores.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48942" y="2738646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06050" y="2746596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237350" y="2746596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3330" y="1761876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22433" y="797368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699792" y="803629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337876" y="797368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979712" y="817869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634770" y="797368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10942" y="817869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42519" y="785053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93330" y="797368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32605" y="4486522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384264" y="813671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032603" y="4486522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707624" y="4469742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316959" y="4479051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71600" y="4469742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48331" y="5398383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014061" y="5376069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345361" y="5367478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700608" y="5363973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032603" y="5398383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411760" y="5361703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02441" y="5401947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108928" y="5401947"/>
            <a:ext cx="216023" cy="1846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7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1775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Perimeter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Area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277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Finding missing side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7" y="4710335"/>
            <a:ext cx="341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Area – Compound shapes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130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Area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119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Volume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5918795" y="2844741"/>
            <a:ext cx="288032" cy="461665"/>
          </a:xfrm>
          <a:prstGeom prst="triangl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arallelogram 5"/>
          <p:cNvSpPr/>
          <p:nvPr/>
        </p:nvSpPr>
        <p:spPr>
          <a:xfrm>
            <a:off x="6444208" y="2851215"/>
            <a:ext cx="720080" cy="455191"/>
          </a:xfrm>
          <a:prstGeom prst="parallelogram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75656" y="2924082"/>
            <a:ext cx="432048" cy="38232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123728" y="2924082"/>
            <a:ext cx="720080" cy="38232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Area, Perimeter &amp; Volume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3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298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Rectangle (4cm x 7cm)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03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22cm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34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Rectangle (19km x 13km)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87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64km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301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Square with side 7mm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3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28mm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8" y="3423203"/>
            <a:ext cx="78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54m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5" y="4369370"/>
            <a:ext cx="82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78m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Rectangle (15m x 12m)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703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Regular hexagon (side 13m)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7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Equilateral triangle (side 4m)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find the perimeter of these shapes.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42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9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345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Rectangle (13cm x 8cm)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84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104</a:t>
            </a:r>
            <a:r>
              <a:rPr lang="en-GB" sz="2400" dirty="0" smtClean="0">
                <a:solidFill>
                  <a:srgbClr val="FFFF00"/>
                </a:solidFill>
              </a:rPr>
              <a:t>cm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7" y="1598749"/>
            <a:ext cx="343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Square with side 11m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121m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08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Rectangle (4cm x 8cm)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2440" y="2568499"/>
            <a:ext cx="105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32cm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5411" y="3467134"/>
            <a:ext cx="165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10000m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6056" y="43858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180</a:t>
            </a:r>
            <a:r>
              <a:rPr lang="en-GB" sz="2400" dirty="0" smtClean="0">
                <a:solidFill>
                  <a:srgbClr val="FFFF00"/>
                </a:solidFill>
              </a:rPr>
              <a:t>m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12</a:t>
            </a:r>
            <a:r>
              <a:rPr lang="en-GB" sz="2400" dirty="0" smtClean="0">
                <a:solidFill>
                  <a:srgbClr val="FFFF00"/>
                </a:solidFill>
              </a:rPr>
              <a:t>m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339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Square with side 100m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359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Rectangle (12km x 15km)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Rectangle (3m x 4m)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05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area of these shapes.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18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 gave 100 people 100 seconds to name a Roman numeral and give its value.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6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3000cm</a:t>
            </a:r>
            <a:r>
              <a:rPr lang="en-GB" sz="2400" baseline="300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358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Cube with edge 3cm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4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27cm</a:t>
            </a:r>
            <a:r>
              <a:rPr lang="en-GB" sz="2400" baseline="300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374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Cuboid (4m x 6m x 5m)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4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120m</a:t>
            </a:r>
            <a:r>
              <a:rPr lang="en-GB" sz="2400" baseline="300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9112" y="3457659"/>
            <a:ext cx="134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36cm</a:t>
            </a:r>
            <a:r>
              <a:rPr lang="en-GB" sz="2400" baseline="300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8379" y="4323203"/>
            <a:ext cx="129478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00"/>
                </a:solidFill>
                <a:ea typeface="Calibri"/>
                <a:cs typeface="Times New Roman"/>
              </a:rPr>
              <a:t>210mm</a:t>
            </a:r>
            <a:r>
              <a:rPr lang="en-GB" sz="2400" baseline="30000" dirty="0" smtClean="0">
                <a:solidFill>
                  <a:srgbClr val="FFFF00"/>
                </a:solidFill>
                <a:ea typeface="Calibri"/>
                <a:cs typeface="Times New Roman"/>
              </a:rPr>
              <a:t>3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143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125cm</a:t>
            </a:r>
            <a:r>
              <a:rPr lang="en-GB" sz="2400" baseline="300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35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Cuboid (2cm x 3cm x 6cm)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1" y="4323203"/>
            <a:ext cx="3839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Cuboid (7mm x 6mm x 5mm)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2" y="5211539"/>
            <a:ext cx="379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Cube (area of 1 face =25cm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r>
              <a:rPr lang="en-GB" sz="24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volume of these shapes.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374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Cuboid (3cm x 2m x 5cm)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299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Square of area 81cm</a:t>
            </a:r>
            <a:r>
              <a:rPr lang="en-GB" sz="2000" baseline="30000" dirty="0" smtClean="0">
                <a:solidFill>
                  <a:srgbClr val="FFFF00"/>
                </a:solidFill>
              </a:rPr>
              <a:t>2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87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9cm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79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9m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15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Cube of volume 64m</a:t>
            </a:r>
            <a:r>
              <a:rPr lang="en-GB" sz="2000" baseline="30000" dirty="0">
                <a:solidFill>
                  <a:srgbClr val="FFFF00"/>
                </a:solidFill>
              </a:rPr>
              <a:t>3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62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9m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82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7.5m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94410" y="5223203"/>
            <a:ext cx="104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37cm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2" y="3330000"/>
            <a:ext cx="358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Cuboid – volume 144m</a:t>
            </a:r>
            <a:r>
              <a:rPr lang="en-GB" sz="2000" baseline="30000" dirty="0">
                <a:solidFill>
                  <a:srgbClr val="FFFF00"/>
                </a:solidFill>
              </a:rPr>
              <a:t>3</a:t>
            </a:r>
            <a:r>
              <a:rPr lang="en-GB" sz="2000" dirty="0" smtClean="0">
                <a:solidFill>
                  <a:srgbClr val="FFFF00"/>
                </a:solidFill>
              </a:rPr>
              <a:t>, sides 8m, 2m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7" y="4348023"/>
            <a:ext cx="3839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Rectangle – area </a:t>
            </a:r>
            <a:r>
              <a:rPr lang="en-GB" sz="2000" dirty="0" smtClean="0">
                <a:solidFill>
                  <a:srgbClr val="FFFF00"/>
                </a:solidFill>
              </a:rPr>
              <a:t>15m</a:t>
            </a:r>
            <a:r>
              <a:rPr lang="en-GB" sz="2000" baseline="30000" dirty="0" smtClean="0">
                <a:solidFill>
                  <a:srgbClr val="FFFF00"/>
                </a:solidFill>
              </a:rPr>
              <a:t>2</a:t>
            </a:r>
            <a:r>
              <a:rPr lang="en-GB" sz="2000" dirty="0" smtClean="0">
                <a:solidFill>
                  <a:srgbClr val="FFFF00"/>
                </a:solidFill>
              </a:rPr>
              <a:t>, side 2m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253981"/>
            <a:ext cx="381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Rectangle – area </a:t>
            </a:r>
            <a:r>
              <a:rPr lang="en-GB" sz="2000" dirty="0" smtClean="0">
                <a:solidFill>
                  <a:srgbClr val="FFFF00"/>
                </a:solidFill>
              </a:rPr>
              <a:t>111cm</a:t>
            </a:r>
            <a:r>
              <a:rPr lang="en-GB" sz="2000" baseline="30000" dirty="0" smtClean="0">
                <a:solidFill>
                  <a:srgbClr val="FFFF00"/>
                </a:solidFill>
              </a:rPr>
              <a:t>2</a:t>
            </a:r>
            <a:r>
              <a:rPr lang="en-GB" sz="2000" dirty="0" smtClean="0">
                <a:solidFill>
                  <a:srgbClr val="FFFF00"/>
                </a:solidFill>
              </a:rPr>
              <a:t>, side 3cm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length of the missing side.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2377" y="1623376"/>
            <a:ext cx="373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Rectangle – </a:t>
            </a:r>
            <a:r>
              <a:rPr lang="en-GB" sz="2000" dirty="0">
                <a:solidFill>
                  <a:srgbClr val="FFFF00"/>
                </a:solidFill>
              </a:rPr>
              <a:t>area </a:t>
            </a:r>
            <a:r>
              <a:rPr lang="en-GB" sz="2000" dirty="0" smtClean="0">
                <a:solidFill>
                  <a:srgbClr val="FFFF00"/>
                </a:solidFill>
              </a:rPr>
              <a:t>36m</a:t>
            </a:r>
            <a:r>
              <a:rPr lang="en-GB" sz="2000" baseline="30000" dirty="0" smtClean="0">
                <a:solidFill>
                  <a:srgbClr val="FFFF00"/>
                </a:solidFill>
              </a:rPr>
              <a:t>2</a:t>
            </a:r>
            <a:r>
              <a:rPr lang="en-GB" sz="2000" dirty="0" smtClean="0">
                <a:solidFill>
                  <a:srgbClr val="FFFF00"/>
                </a:solidFill>
              </a:rPr>
              <a:t>, </a:t>
            </a:r>
            <a:r>
              <a:rPr lang="en-GB" sz="2000" dirty="0">
                <a:solidFill>
                  <a:srgbClr val="FFFF00"/>
                </a:solidFill>
              </a:rPr>
              <a:t>side </a:t>
            </a:r>
            <a:r>
              <a:rPr lang="en-GB" sz="2000" dirty="0" smtClean="0">
                <a:solidFill>
                  <a:srgbClr val="FFFF00"/>
                </a:solidFill>
              </a:rPr>
              <a:t>4m.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5&amp;return=true"/>
          </p:cNvPr>
          <p:cNvSpPr/>
          <p:nvPr/>
        </p:nvSpPr>
        <p:spPr>
          <a:xfrm>
            <a:off x="703470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959269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85078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3706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6" y="5908052"/>
            <a:ext cx="797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area of these shapes.</a:t>
            </a:r>
            <a:r>
              <a:rPr lang="en-GB" sz="2400" dirty="0"/>
              <a:t> cm</a:t>
            </a:r>
            <a:r>
              <a:rPr lang="en-GB" sz="2400" baseline="30000" dirty="0"/>
              <a:t>2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5" name="Rounded Rectangle 44">
            <a:hlinkClick r:id="" action="ppaction://customshow?id=59&amp;return=true"/>
          </p:cNvPr>
          <p:cNvSpPr/>
          <p:nvPr/>
        </p:nvSpPr>
        <p:spPr>
          <a:xfrm>
            <a:off x="737296" y="4972534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993095" y="4972534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818904" y="5013726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17532" y="50736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0" name="Rounded Rectangle 49">
            <a:hlinkClick r:id="" action="ppaction://customshow?id=58&amp;return=true"/>
          </p:cNvPr>
          <p:cNvSpPr/>
          <p:nvPr/>
        </p:nvSpPr>
        <p:spPr>
          <a:xfrm>
            <a:off x="3534451" y="4965470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790250" y="4965470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616059" y="5006662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14687" y="50665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5" name="Rounded Rectangle 54">
            <a:hlinkClick r:id="" action="ppaction://customshow?id=57&amp;return=true"/>
          </p:cNvPr>
          <p:cNvSpPr/>
          <p:nvPr/>
        </p:nvSpPr>
        <p:spPr>
          <a:xfrm>
            <a:off x="6453808" y="4941168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709607" y="4941168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535416" y="4982360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34044" y="50422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0" name="Rounded Rectangle 59">
            <a:hlinkClick r:id="" action="ppaction://customshow?id=66&amp;return=true"/>
          </p:cNvPr>
          <p:cNvSpPr/>
          <p:nvPr/>
        </p:nvSpPr>
        <p:spPr>
          <a:xfrm>
            <a:off x="6384408" y="22025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7640207" y="22025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466016" y="22437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4644" y="23036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5" name="Rounded Rectangle 64">
            <a:hlinkClick r:id="" action="ppaction://customshow?id=60&amp;return=true"/>
          </p:cNvPr>
          <p:cNvSpPr/>
          <p:nvPr/>
        </p:nvSpPr>
        <p:spPr>
          <a:xfrm>
            <a:off x="3465051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720850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3546659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45287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3470" y="332656"/>
            <a:ext cx="1806122" cy="1728192"/>
            <a:chOff x="703470" y="332656"/>
            <a:chExt cx="1806122" cy="1728192"/>
          </a:xfrm>
        </p:grpSpPr>
        <p:sp>
          <p:nvSpPr>
            <p:cNvPr id="6" name="Rectangle 5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8872" y="698213"/>
              <a:ext cx="1490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3 x 4 x ½ =6</a:t>
              </a:r>
              <a:r>
                <a:rPr lang="en-GB" sz="2400" dirty="0"/>
                <a:t>cm</a:t>
              </a:r>
              <a:r>
                <a:rPr lang="en-GB" sz="2400" baseline="30000" dirty="0"/>
                <a:t>2</a:t>
              </a:r>
              <a:endParaRPr lang="en-GB" sz="2400" dirty="0"/>
            </a:p>
            <a:p>
              <a:endParaRPr lang="en-GB" sz="2400" dirty="0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3534451" y="3122195"/>
            <a:ext cx="180612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3649885" y="3698259"/>
            <a:ext cx="152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8 x 4 = </a:t>
            </a:r>
          </a:p>
          <a:p>
            <a:r>
              <a:rPr lang="en-GB" sz="2400" dirty="0" smtClean="0"/>
              <a:t>32 </a:t>
            </a:r>
            <a:r>
              <a:rPr lang="en-GB" sz="2400" dirty="0"/>
              <a:t>cm</a:t>
            </a:r>
            <a:r>
              <a:rPr lang="en-GB" sz="2400" baseline="30000" dirty="0"/>
              <a:t>2</a:t>
            </a:r>
            <a:endParaRPr lang="en-GB" sz="24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6453808" y="3101036"/>
            <a:ext cx="1806122" cy="1728192"/>
            <a:chOff x="772870" y="311497"/>
            <a:chExt cx="1806122" cy="1728192"/>
          </a:xfrm>
        </p:grpSpPr>
        <p:sp>
          <p:nvSpPr>
            <p:cNvPr id="76" name="Rectangle 75"/>
            <p:cNvSpPr/>
            <p:nvPr/>
          </p:nvSpPr>
          <p:spPr>
            <a:xfrm>
              <a:off x="772870" y="311497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8905" y="908720"/>
              <a:ext cx="14146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7 x 3 </a:t>
              </a:r>
              <a:r>
                <a:rPr lang="en-GB" sz="2400" dirty="0"/>
                <a:t>= </a:t>
              </a:r>
              <a:endParaRPr lang="en-GB" sz="2400" dirty="0" smtClean="0"/>
            </a:p>
            <a:p>
              <a:r>
                <a:rPr lang="en-GB" sz="2400" dirty="0" smtClean="0"/>
                <a:t>21 </a:t>
              </a:r>
              <a:r>
                <a:rPr lang="en-GB" sz="2400" dirty="0"/>
                <a:t>cm</a:t>
              </a:r>
              <a:r>
                <a:rPr lang="en-GB" sz="2400" baseline="30000" dirty="0"/>
                <a:t>2</a:t>
              </a:r>
              <a:endParaRPr lang="en-GB" sz="24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71017" y="332656"/>
            <a:ext cx="1806122" cy="1728192"/>
            <a:chOff x="703470" y="332656"/>
            <a:chExt cx="1806122" cy="1728192"/>
          </a:xfrm>
        </p:grpSpPr>
        <p:sp>
          <p:nvSpPr>
            <p:cNvPr id="79" name="Rectangle 78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18905" y="908720"/>
              <a:ext cx="1547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7 x 7 x ½  = 24.5 </a:t>
              </a:r>
              <a:r>
                <a:rPr lang="en-GB" sz="2400" dirty="0"/>
                <a:t>cm</a:t>
              </a:r>
              <a:r>
                <a:rPr lang="en-GB" sz="2400" baseline="30000" dirty="0"/>
                <a:t>2</a:t>
              </a:r>
              <a:endParaRPr lang="en-GB" sz="2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476087" y="332656"/>
            <a:ext cx="1806122" cy="1728192"/>
            <a:chOff x="703470" y="332656"/>
            <a:chExt cx="1806122" cy="1728192"/>
          </a:xfrm>
        </p:grpSpPr>
        <p:sp>
          <p:nvSpPr>
            <p:cNvPr id="82" name="Rectangle 81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18905" y="908720"/>
              <a:ext cx="14146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6 x 3 x ½ </a:t>
              </a:r>
              <a:r>
                <a:rPr lang="en-GB" sz="2400" dirty="0"/>
                <a:t>=</a:t>
              </a:r>
              <a:r>
                <a:rPr lang="en-GB" sz="2400" dirty="0" smtClean="0"/>
                <a:t>9cm</a:t>
              </a:r>
              <a:r>
                <a:rPr lang="en-GB" sz="2400" baseline="30000" dirty="0" smtClean="0"/>
                <a:t>2</a:t>
              </a:r>
              <a:r>
                <a:rPr lang="en-GB" sz="2400" dirty="0" smtClean="0"/>
                <a:t> </a:t>
              </a:r>
              <a:endParaRPr lang="en-GB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3470" y="3122195"/>
            <a:ext cx="1806122" cy="1728192"/>
            <a:chOff x="703470" y="332656"/>
            <a:chExt cx="1806122" cy="1728192"/>
          </a:xfrm>
        </p:grpSpPr>
        <p:sp>
          <p:nvSpPr>
            <p:cNvPr id="85" name="Rectangle 84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8905" y="908720"/>
              <a:ext cx="14146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6 x 3 = </a:t>
              </a:r>
            </a:p>
            <a:p>
              <a:r>
                <a:rPr lang="en-GB" sz="2400" dirty="0" smtClean="0"/>
                <a:t>18 </a:t>
              </a:r>
              <a:r>
                <a:rPr lang="en-GB" sz="2400" dirty="0"/>
                <a:t>cm</a:t>
              </a:r>
              <a:r>
                <a:rPr lang="en-GB" sz="2400" baseline="30000" dirty="0"/>
                <a:t>2</a:t>
              </a:r>
              <a:endParaRPr lang="en-GB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0357" y="320678"/>
            <a:ext cx="1858361" cy="1728192"/>
            <a:chOff x="651231" y="332656"/>
            <a:chExt cx="1858361" cy="1728192"/>
          </a:xfrm>
        </p:grpSpPr>
        <p:sp>
          <p:nvSpPr>
            <p:cNvPr id="5" name="Rectangle 4">
              <a:hlinkClick r:id="" action="ppaction://customshow?id=101&amp;return=true"/>
            </p:cNvPr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1030304" y="637237"/>
              <a:ext cx="1220105" cy="1119029"/>
            </a:xfrm>
            <a:prstGeom prst="rt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09832" y="1739717"/>
              <a:ext cx="525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4cm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529759" y="823791"/>
              <a:ext cx="525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5</a:t>
              </a:r>
              <a:r>
                <a:rPr lang="en-GB" sz="1200" dirty="0" smtClean="0">
                  <a:solidFill>
                    <a:schemeClr val="bg1"/>
                  </a:solidFill>
                </a:rPr>
                <a:t>cm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51231" y="1005641"/>
              <a:ext cx="525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3cm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87123" y="332656"/>
            <a:ext cx="1795086" cy="1716214"/>
            <a:chOff x="3487123" y="332656"/>
            <a:chExt cx="1795086" cy="1716214"/>
          </a:xfrm>
        </p:grpSpPr>
        <p:sp>
          <p:nvSpPr>
            <p:cNvPr id="131" name="Rectangle 130"/>
            <p:cNvSpPr/>
            <p:nvPr/>
          </p:nvSpPr>
          <p:spPr>
            <a:xfrm>
              <a:off x="3487123" y="332656"/>
              <a:ext cx="1795086" cy="17162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Isosceles Triangle 11">
              <a:hlinkClick r:id="" action="ppaction://customshow?id=101&amp;return=true"/>
            </p:cNvPr>
            <p:cNvSpPr/>
            <p:nvPr/>
          </p:nvSpPr>
          <p:spPr>
            <a:xfrm>
              <a:off x="4190814" y="590903"/>
              <a:ext cx="430610" cy="118773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99954" y="175688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3cm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6"/>
            <p:cNvCxnSpPr>
              <a:stCxn id="12" idx="0"/>
              <a:endCxn id="14" idx="0"/>
            </p:cNvCxnSpPr>
            <p:nvPr/>
          </p:nvCxnSpPr>
          <p:spPr>
            <a:xfrm>
              <a:off x="4406119" y="590903"/>
              <a:ext cx="9859" cy="11659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331239" y="1270662"/>
              <a:ext cx="4945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6</a:t>
              </a:r>
              <a:r>
                <a:rPr lang="en-GB" sz="1100" dirty="0" smtClean="0">
                  <a:solidFill>
                    <a:srgbClr val="FF0000"/>
                  </a:solidFill>
                </a:rPr>
                <a:t>cm</a:t>
              </a:r>
              <a:endParaRPr lang="en-GB" sz="11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86243" y="1070005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7cm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73220" y="333531"/>
            <a:ext cx="1795086" cy="1716214"/>
            <a:chOff x="6376535" y="342703"/>
            <a:chExt cx="1795086" cy="1716214"/>
          </a:xfrm>
        </p:grpSpPr>
        <p:sp>
          <p:nvSpPr>
            <p:cNvPr id="24" name="Rectangle 23">
              <a:hlinkClick r:id="" action="ppaction://customshow?id=101&amp;return=true"/>
            </p:cNvPr>
            <p:cNvSpPr/>
            <p:nvPr/>
          </p:nvSpPr>
          <p:spPr>
            <a:xfrm>
              <a:off x="6376535" y="342703"/>
              <a:ext cx="1795086" cy="17162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6810279" y="543510"/>
              <a:ext cx="969970" cy="1184229"/>
            </a:xfrm>
            <a:prstGeom prst="triangle">
              <a:avLst>
                <a:gd name="adj" fmla="val 50245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36600" y="1727665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7cm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Straight Connector 30"/>
            <p:cNvCxnSpPr>
              <a:endCxn id="28" idx="3"/>
            </p:cNvCxnSpPr>
            <p:nvPr/>
          </p:nvCxnSpPr>
          <p:spPr>
            <a:xfrm>
              <a:off x="7295264" y="590903"/>
              <a:ext cx="2376" cy="113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7225601" y="1088812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7cm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14506" y="3121152"/>
            <a:ext cx="1795086" cy="1716214"/>
            <a:chOff x="714506" y="3121152"/>
            <a:chExt cx="1795086" cy="1716214"/>
          </a:xfrm>
        </p:grpSpPr>
        <p:sp>
          <p:nvSpPr>
            <p:cNvPr id="135" name="Rectangle 134"/>
            <p:cNvSpPr/>
            <p:nvPr/>
          </p:nvSpPr>
          <p:spPr>
            <a:xfrm>
              <a:off x="714506" y="3121152"/>
              <a:ext cx="1795086" cy="17162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Parallelogram 34">
              <a:hlinkClick r:id="" action="ppaction://customshow?id=101&amp;return=true"/>
            </p:cNvPr>
            <p:cNvSpPr/>
            <p:nvPr/>
          </p:nvSpPr>
          <p:spPr>
            <a:xfrm>
              <a:off x="971837" y="3724876"/>
              <a:ext cx="1220105" cy="522829"/>
            </a:xfrm>
            <a:prstGeom prst="parallelogram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31640" y="4293096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6cm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077242" y="3816818"/>
              <a:ext cx="4320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3.5</a:t>
              </a:r>
            </a:p>
            <a:p>
              <a:r>
                <a:rPr lang="en-GB" sz="1100" dirty="0" smtClean="0">
                  <a:solidFill>
                    <a:schemeClr val="bg1"/>
                  </a:solidFill>
                </a:rPr>
                <a:t>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Connector 37"/>
            <p:cNvCxnSpPr>
              <a:stCxn id="35" idx="0"/>
              <a:endCxn id="35" idx="4"/>
            </p:cNvCxnSpPr>
            <p:nvPr/>
          </p:nvCxnSpPr>
          <p:spPr>
            <a:xfrm>
              <a:off x="1581890" y="3724876"/>
              <a:ext cx="0" cy="5228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1493886" y="3861048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3</a:t>
              </a:r>
              <a:r>
                <a:rPr lang="en-GB" sz="1100" dirty="0" smtClean="0">
                  <a:solidFill>
                    <a:schemeClr val="bg1"/>
                  </a:solidFill>
                </a:rPr>
                <a:t>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34451" y="3134173"/>
            <a:ext cx="1865411" cy="1716214"/>
            <a:chOff x="3534451" y="3134173"/>
            <a:chExt cx="1865411" cy="1716214"/>
          </a:xfrm>
        </p:grpSpPr>
        <p:grpSp>
          <p:nvGrpSpPr>
            <p:cNvPr id="49" name="Group 48"/>
            <p:cNvGrpSpPr/>
            <p:nvPr/>
          </p:nvGrpSpPr>
          <p:grpSpPr>
            <a:xfrm>
              <a:off x="3534451" y="3134173"/>
              <a:ext cx="1865411" cy="1716214"/>
              <a:chOff x="4126900" y="3045333"/>
              <a:chExt cx="1865411" cy="1716214"/>
            </a:xfrm>
          </p:grpSpPr>
          <p:sp>
            <p:nvSpPr>
              <p:cNvPr id="128" name="Rectangle 127">
                <a:hlinkClick r:id="" action="ppaction://customshow?id=101&amp;return=true"/>
              </p:cNvPr>
              <p:cNvSpPr/>
              <p:nvPr/>
            </p:nvSpPr>
            <p:spPr>
              <a:xfrm>
                <a:off x="4126900" y="3045333"/>
                <a:ext cx="1795086" cy="171621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Parallelogram 40"/>
              <p:cNvSpPr/>
              <p:nvPr/>
            </p:nvSpPr>
            <p:spPr>
              <a:xfrm>
                <a:off x="4269699" y="3531332"/>
                <a:ext cx="1467595" cy="792088"/>
              </a:xfrm>
              <a:prstGeom prst="parallelogram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865282" y="3281082"/>
                <a:ext cx="4385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8cm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553760" y="3842322"/>
                <a:ext cx="43855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4.5</a:t>
                </a:r>
              </a:p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cm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805167" y="3791386"/>
                <a:ext cx="4385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</a:rPr>
                  <a:t>4</a:t>
                </a:r>
                <a:r>
                  <a:rPr lang="en-GB" sz="1100" dirty="0" smtClean="0">
                    <a:solidFill>
                      <a:schemeClr val="bg1"/>
                    </a:solidFill>
                  </a:rPr>
                  <a:t>cm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4272833" y="3631532"/>
              <a:ext cx="0" cy="7807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6459326" y="3128183"/>
            <a:ext cx="1915265" cy="1716214"/>
            <a:chOff x="6459326" y="3128183"/>
            <a:chExt cx="1915265" cy="1716214"/>
          </a:xfrm>
        </p:grpSpPr>
        <p:sp>
          <p:nvSpPr>
            <p:cNvPr id="127" name="Rectangle 126">
              <a:hlinkClick r:id="" action="ppaction://customshow?id=101&amp;return=true"/>
            </p:cNvPr>
            <p:cNvSpPr/>
            <p:nvPr/>
          </p:nvSpPr>
          <p:spPr>
            <a:xfrm>
              <a:off x="6459326" y="3128183"/>
              <a:ext cx="1795086" cy="17162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6626737" y="3573016"/>
              <a:ext cx="1401647" cy="674689"/>
            </a:xfrm>
            <a:prstGeom prst="parallelogram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33285" y="4362049"/>
              <a:ext cx="506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7cm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184849" y="3717649"/>
              <a:ext cx="506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3</a:t>
              </a:r>
              <a:r>
                <a:rPr lang="en-GB" sz="1100" dirty="0" smtClean="0">
                  <a:solidFill>
                    <a:schemeClr val="bg1"/>
                  </a:solidFill>
                </a:rPr>
                <a:t>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867669" y="3800357"/>
              <a:ext cx="5069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3.5</a:t>
              </a:r>
            </a:p>
            <a:p>
              <a:r>
                <a:rPr lang="en-GB" sz="1100" dirty="0" smtClean="0">
                  <a:solidFill>
                    <a:schemeClr val="bg1"/>
                  </a:solidFill>
                </a:rPr>
                <a:t>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207169" y="3573016"/>
              <a:ext cx="0" cy="674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38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53" grpId="0"/>
      <p:bldP spid="58" grpId="0"/>
      <p:bldP spid="63" grpId="0"/>
      <p:bldP spid="68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9&amp;return=true"/>
          </p:cNvPr>
          <p:cNvSpPr/>
          <p:nvPr/>
        </p:nvSpPr>
        <p:spPr>
          <a:xfrm>
            <a:off x="703470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959269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85078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3706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6" y="5908052"/>
            <a:ext cx="797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area of these shapes.</a:t>
            </a:r>
            <a:r>
              <a:rPr lang="en-GB" sz="2400" dirty="0"/>
              <a:t> 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5" name="Rounded Rectangle 44">
            <a:hlinkClick r:id="" action="ppaction://customshow?id=33&amp;return=true"/>
          </p:cNvPr>
          <p:cNvSpPr/>
          <p:nvPr/>
        </p:nvSpPr>
        <p:spPr>
          <a:xfrm>
            <a:off x="737296" y="4972534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993095" y="4972534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818904" y="5013726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17532" y="50736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0" name="Rounded Rectangle 49">
            <a:hlinkClick r:id="" action="ppaction://customshow?id=21&amp;return=true"/>
          </p:cNvPr>
          <p:cNvSpPr/>
          <p:nvPr/>
        </p:nvSpPr>
        <p:spPr>
          <a:xfrm>
            <a:off x="3534451" y="4965470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790250" y="4965470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616059" y="5006662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14687" y="50665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5" name="Rounded Rectangle 54">
            <a:hlinkClick r:id="" action="ppaction://customshow?id=24&amp;return=true"/>
          </p:cNvPr>
          <p:cNvSpPr/>
          <p:nvPr/>
        </p:nvSpPr>
        <p:spPr>
          <a:xfrm>
            <a:off x="6453808" y="4941168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709607" y="4941168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535416" y="4982360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34044" y="50422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0" name="Rounded Rectangle 59">
            <a:hlinkClick r:id="" action="ppaction://customshow?id=74&amp;return=true"/>
          </p:cNvPr>
          <p:cNvSpPr/>
          <p:nvPr/>
        </p:nvSpPr>
        <p:spPr>
          <a:xfrm>
            <a:off x="6384408" y="22025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7640207" y="22025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466016" y="22437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4644" y="23036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5" name="Rounded Rectangle 64">
            <a:hlinkClick r:id="" action="ppaction://customshow?id=63&amp;return=true"/>
          </p:cNvPr>
          <p:cNvSpPr/>
          <p:nvPr/>
        </p:nvSpPr>
        <p:spPr>
          <a:xfrm>
            <a:off x="3465051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720850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3546659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45287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3470" y="332656"/>
            <a:ext cx="1806122" cy="1935217"/>
            <a:chOff x="703470" y="332656"/>
            <a:chExt cx="1806122" cy="1935217"/>
          </a:xfrm>
        </p:grpSpPr>
        <p:sp>
          <p:nvSpPr>
            <p:cNvPr id="6" name="Rectangle 5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8872" y="698213"/>
              <a:ext cx="14908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5</a:t>
              </a:r>
              <a:r>
                <a:rPr lang="en-GB" sz="2400" dirty="0" smtClean="0"/>
                <a:t> x 4=20</a:t>
              </a:r>
            </a:p>
            <a:p>
              <a:r>
                <a:rPr lang="en-GB" sz="2400" dirty="0" smtClean="0"/>
                <a:t>3 x 8=24</a:t>
              </a:r>
            </a:p>
            <a:p>
              <a:r>
                <a:rPr lang="en-GB" sz="2400" smtClean="0"/>
                <a:t>=44cm</a:t>
              </a:r>
              <a:r>
                <a:rPr lang="en-GB" sz="2400" baseline="30000" smtClean="0"/>
                <a:t>2</a:t>
              </a:r>
              <a:endParaRPr lang="en-GB" sz="2400" dirty="0"/>
            </a:p>
            <a:p>
              <a:endParaRPr lang="en-GB" sz="2400" dirty="0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3534451" y="3122195"/>
            <a:ext cx="180612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3619850" y="3181933"/>
            <a:ext cx="1527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 x 4.5=9</a:t>
            </a:r>
          </a:p>
          <a:p>
            <a:r>
              <a:rPr lang="en-GB" sz="2400" dirty="0" smtClean="0"/>
              <a:t>1 x 1.5=1.5</a:t>
            </a:r>
          </a:p>
          <a:p>
            <a:r>
              <a:rPr lang="en-GB" sz="2400" dirty="0" smtClean="0"/>
              <a:t>8 x 2.5=20</a:t>
            </a:r>
          </a:p>
          <a:p>
            <a:r>
              <a:rPr lang="en-GB" sz="2400" dirty="0" smtClean="0"/>
              <a:t>=30.5 </a:t>
            </a:r>
            <a:r>
              <a:rPr lang="en-GB" sz="2400" dirty="0"/>
              <a:t>cm</a:t>
            </a:r>
            <a:r>
              <a:rPr lang="en-GB" sz="2400" baseline="30000" dirty="0"/>
              <a:t>2</a:t>
            </a:r>
            <a:endParaRPr lang="en-GB" sz="24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6453808" y="3101036"/>
            <a:ext cx="1806122" cy="1728192"/>
            <a:chOff x="772870" y="311497"/>
            <a:chExt cx="1806122" cy="1728192"/>
          </a:xfrm>
        </p:grpSpPr>
        <p:sp>
          <p:nvSpPr>
            <p:cNvPr id="76" name="Rectangle 75"/>
            <p:cNvSpPr/>
            <p:nvPr/>
          </p:nvSpPr>
          <p:spPr>
            <a:xfrm>
              <a:off x="772870" y="311497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38364" y="332656"/>
              <a:ext cx="16712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9</a:t>
              </a:r>
              <a:r>
                <a:rPr lang="en-GB" sz="2400" dirty="0" smtClean="0"/>
                <a:t> x 3 =27</a:t>
              </a:r>
            </a:p>
            <a:p>
              <a:r>
                <a:rPr lang="en-GB" sz="2400" dirty="0" smtClean="0"/>
                <a:t>2 x 3 x ½=3 </a:t>
              </a:r>
            </a:p>
            <a:p>
              <a:r>
                <a:rPr lang="en-GB" sz="2400" dirty="0" smtClean="0"/>
                <a:t>=30cm</a:t>
              </a:r>
              <a:r>
                <a:rPr lang="en-GB" sz="2400" baseline="30000" dirty="0" smtClean="0"/>
                <a:t>2</a:t>
              </a:r>
              <a:endParaRPr lang="en-GB" sz="24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71017" y="332656"/>
            <a:ext cx="1806122" cy="1728192"/>
            <a:chOff x="703470" y="332656"/>
            <a:chExt cx="1806122" cy="1728192"/>
          </a:xfrm>
        </p:grpSpPr>
        <p:sp>
          <p:nvSpPr>
            <p:cNvPr id="79" name="Rectangle 78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46345" y="524596"/>
              <a:ext cx="1547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2</a:t>
              </a:r>
              <a:r>
                <a:rPr lang="en-GB" sz="2400" dirty="0" smtClean="0"/>
                <a:t> x 7 = 14</a:t>
              </a:r>
            </a:p>
            <a:p>
              <a:r>
                <a:rPr lang="en-GB" sz="2400" dirty="0" smtClean="0"/>
                <a:t>4 x 7 = 28</a:t>
              </a:r>
            </a:p>
            <a:p>
              <a:r>
                <a:rPr lang="en-GB" sz="2400" dirty="0" smtClean="0"/>
                <a:t>=42cm</a:t>
              </a:r>
              <a:r>
                <a:rPr lang="en-GB" sz="2400" baseline="30000" dirty="0" smtClean="0"/>
                <a:t>2</a:t>
              </a:r>
              <a:endParaRPr lang="en-GB" sz="2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476087" y="332656"/>
            <a:ext cx="1806122" cy="1728192"/>
            <a:chOff x="703470" y="332656"/>
            <a:chExt cx="1806122" cy="1728192"/>
          </a:xfrm>
        </p:grpSpPr>
        <p:sp>
          <p:nvSpPr>
            <p:cNvPr id="82" name="Rectangle 81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18904" y="476672"/>
              <a:ext cx="1553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</a:t>
              </a:r>
              <a:r>
                <a:rPr lang="en-GB" sz="2400" dirty="0" smtClean="0"/>
                <a:t> x 10= 40</a:t>
              </a:r>
            </a:p>
            <a:p>
              <a:r>
                <a:rPr lang="en-GB" sz="2400" dirty="0" smtClean="0"/>
                <a:t>3 x 4 = 12</a:t>
              </a:r>
            </a:p>
            <a:p>
              <a:r>
                <a:rPr lang="en-GB" sz="2400" dirty="0" smtClean="0"/>
                <a:t>=52cm</a:t>
              </a:r>
              <a:r>
                <a:rPr lang="en-GB" sz="2400" baseline="30000" dirty="0" smtClean="0"/>
                <a:t>2</a:t>
              </a:r>
              <a:r>
                <a:rPr lang="en-GB" sz="2400" dirty="0" smtClean="0"/>
                <a:t> </a:t>
              </a:r>
              <a:endParaRPr lang="en-GB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06176" y="3122195"/>
            <a:ext cx="2068362" cy="1728192"/>
            <a:chOff x="606176" y="332656"/>
            <a:chExt cx="2068362" cy="1728192"/>
          </a:xfrm>
        </p:grpSpPr>
        <p:sp>
          <p:nvSpPr>
            <p:cNvPr id="85" name="Rectangle 84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06176" y="480331"/>
              <a:ext cx="20683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16 x 7 = 112</a:t>
              </a:r>
            </a:p>
            <a:p>
              <a:r>
                <a:rPr lang="en-GB" sz="2400" dirty="0" smtClean="0"/>
                <a:t>3 x 12 = 36</a:t>
              </a:r>
            </a:p>
            <a:p>
              <a:r>
                <a:rPr lang="en-GB" sz="2400" dirty="0" smtClean="0"/>
                <a:t>112-36=76cm</a:t>
              </a:r>
              <a:r>
                <a:rPr lang="en-GB" sz="2400" baseline="30000" dirty="0"/>
                <a:t>2</a:t>
              </a:r>
              <a:endParaRPr lang="en-GB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7254" y="346349"/>
            <a:ext cx="1806122" cy="1728192"/>
            <a:chOff x="712596" y="320678"/>
            <a:chExt cx="1806122" cy="1728192"/>
          </a:xfrm>
        </p:grpSpPr>
        <p:sp>
          <p:nvSpPr>
            <p:cNvPr id="5" name="Rectangle 4">
              <a:hlinkClick r:id="" action="ppaction://customshow?id=101&amp;return=true"/>
            </p:cNvPr>
            <p:cNvSpPr/>
            <p:nvPr/>
          </p:nvSpPr>
          <p:spPr>
            <a:xfrm>
              <a:off x="712596" y="320678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18958" y="1727739"/>
              <a:ext cx="525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8</a:t>
              </a:r>
              <a:r>
                <a:rPr lang="en-GB" sz="1200" dirty="0" smtClean="0">
                  <a:solidFill>
                    <a:schemeClr val="bg1"/>
                  </a:solidFill>
                </a:rPr>
                <a:t>cm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560403" y="908720"/>
              <a:ext cx="525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5</a:t>
              </a:r>
              <a:r>
                <a:rPr lang="en-GB" sz="1200" dirty="0" smtClean="0">
                  <a:solidFill>
                    <a:schemeClr val="bg1"/>
                  </a:solidFill>
                </a:rPr>
                <a:t>cm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12596" y="993663"/>
              <a:ext cx="525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8cm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167938" y="1119990"/>
              <a:ext cx="852748" cy="5386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67938" y="698285"/>
              <a:ext cx="385884" cy="421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936798" y="1206999"/>
              <a:ext cx="525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4</a:t>
              </a:r>
              <a:r>
                <a:rPr lang="en-GB" sz="1200" dirty="0" smtClean="0">
                  <a:solidFill>
                    <a:schemeClr val="bg1"/>
                  </a:solidFill>
                </a:rPr>
                <a:t>cm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76320" y="338645"/>
            <a:ext cx="1897193" cy="1716214"/>
            <a:chOff x="3487123" y="332656"/>
            <a:chExt cx="1897193" cy="1716214"/>
          </a:xfrm>
        </p:grpSpPr>
        <p:sp>
          <p:nvSpPr>
            <p:cNvPr id="131" name="Rectangle 130">
              <a:hlinkClick r:id="" action="ppaction://customshow?id=101&amp;return=true"/>
            </p:cNvPr>
            <p:cNvSpPr/>
            <p:nvPr/>
          </p:nvSpPr>
          <p:spPr>
            <a:xfrm>
              <a:off x="3487123" y="332656"/>
              <a:ext cx="1795086" cy="17162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70333" y="1013062"/>
              <a:ext cx="5139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10cm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98848" y="1414965"/>
              <a:ext cx="4945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6cm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23777" y="347676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7cm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18291" y="581731"/>
              <a:ext cx="643020" cy="5447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51269" y="1126452"/>
              <a:ext cx="310042" cy="7228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608560" y="1786201"/>
              <a:ext cx="4945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4</a:t>
              </a:r>
              <a:r>
                <a:rPr lang="en-GB" sz="1100" dirty="0" smtClean="0">
                  <a:solidFill>
                    <a:schemeClr val="bg1"/>
                  </a:solidFill>
                </a:rPr>
                <a:t>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99106" y="338645"/>
            <a:ext cx="2008836" cy="1716214"/>
            <a:chOff x="6294763" y="333531"/>
            <a:chExt cx="2008836" cy="1716214"/>
          </a:xfrm>
        </p:grpSpPr>
        <p:sp>
          <p:nvSpPr>
            <p:cNvPr id="24" name="Rectangle 23">
              <a:hlinkClick r:id="" action="ppaction://customshow?id=101&amp;return=true"/>
            </p:cNvPr>
            <p:cNvSpPr/>
            <p:nvPr/>
          </p:nvSpPr>
          <p:spPr>
            <a:xfrm>
              <a:off x="6373220" y="333531"/>
              <a:ext cx="1795086" cy="17162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47906" y="1693409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4</a:t>
              </a:r>
              <a:r>
                <a:rPr lang="en-GB" sz="1100" dirty="0" smtClean="0">
                  <a:solidFill>
                    <a:schemeClr val="bg1"/>
                  </a:solidFill>
                </a:rPr>
                <a:t>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222286" y="107964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7cm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634334" y="729370"/>
              <a:ext cx="1323331" cy="964039"/>
              <a:chOff x="6626737" y="587720"/>
              <a:chExt cx="1323331" cy="96403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626737" y="587720"/>
                <a:ext cx="1323331" cy="3471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626737" y="934391"/>
                <a:ext cx="393535" cy="6173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7871551" y="777915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2</a:t>
              </a:r>
              <a:r>
                <a:rPr lang="en-GB" sz="1100" dirty="0" smtClean="0">
                  <a:solidFill>
                    <a:schemeClr val="bg1"/>
                  </a:solidFill>
                </a:rPr>
                <a:t>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294763" y="107289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7cm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02140" y="3134173"/>
            <a:ext cx="1931049" cy="1716214"/>
            <a:chOff x="2090925" y="2990347"/>
            <a:chExt cx="1931049" cy="1716214"/>
          </a:xfrm>
        </p:grpSpPr>
        <p:grpSp>
          <p:nvGrpSpPr>
            <p:cNvPr id="69" name="Group 68"/>
            <p:cNvGrpSpPr/>
            <p:nvPr/>
          </p:nvGrpSpPr>
          <p:grpSpPr>
            <a:xfrm>
              <a:off x="2090925" y="2990347"/>
              <a:ext cx="1931049" cy="1716214"/>
              <a:chOff x="696735" y="3121152"/>
              <a:chExt cx="1931049" cy="1716214"/>
            </a:xfrm>
          </p:grpSpPr>
          <p:sp>
            <p:nvSpPr>
              <p:cNvPr id="135" name="Rectangle 134">
                <a:hlinkClick r:id="" action="ppaction://customshow?id=101&amp;return=true"/>
              </p:cNvPr>
              <p:cNvSpPr/>
              <p:nvPr/>
            </p:nvSpPr>
            <p:spPr>
              <a:xfrm>
                <a:off x="714506" y="3121152"/>
                <a:ext cx="1795086" cy="171621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36263" y="4362049"/>
                <a:ext cx="5067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16cm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129656" y="3738299"/>
                <a:ext cx="4981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7cm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043608" y="3965132"/>
                <a:ext cx="1156122" cy="39691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043608" y="3573016"/>
                <a:ext cx="216024" cy="3921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93095" y="3573016"/>
                <a:ext cx="206635" cy="3921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96735" y="3834327"/>
                <a:ext cx="4981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7cm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172596" y="3607494"/>
                <a:ext cx="4981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</a:rPr>
                  <a:t>3</a:t>
                </a:r>
                <a:r>
                  <a:rPr lang="en-GB" sz="1100" dirty="0" smtClean="0">
                    <a:solidFill>
                      <a:schemeClr val="bg1"/>
                    </a:solidFill>
                  </a:rPr>
                  <a:t>cm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2753847" y="3638269"/>
              <a:ext cx="524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12cm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534451" y="3134173"/>
            <a:ext cx="1795086" cy="1716214"/>
            <a:chOff x="3559494" y="3128348"/>
            <a:chExt cx="1795086" cy="1716214"/>
          </a:xfrm>
        </p:grpSpPr>
        <p:grpSp>
          <p:nvGrpSpPr>
            <p:cNvPr id="49" name="Group 48"/>
            <p:cNvGrpSpPr/>
            <p:nvPr/>
          </p:nvGrpSpPr>
          <p:grpSpPr>
            <a:xfrm>
              <a:off x="3559494" y="3128348"/>
              <a:ext cx="1795086" cy="1716214"/>
              <a:chOff x="4694483" y="2914528"/>
              <a:chExt cx="1795086" cy="1716214"/>
            </a:xfrm>
          </p:grpSpPr>
          <p:sp>
            <p:nvSpPr>
              <p:cNvPr id="128" name="Rectangle 127">
                <a:hlinkClick r:id="" action="ppaction://customshow?id=101&amp;return=true"/>
              </p:cNvPr>
              <p:cNvSpPr/>
              <p:nvPr/>
            </p:nvSpPr>
            <p:spPr>
              <a:xfrm>
                <a:off x="4694483" y="2914528"/>
                <a:ext cx="1795086" cy="171621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670298" y="3758374"/>
                <a:ext cx="4385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8cm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487546" y="3126787"/>
                <a:ext cx="5979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4.5cm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289576" y="4256379"/>
                <a:ext cx="4385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</a:rPr>
                  <a:t>4</a:t>
                </a:r>
                <a:r>
                  <a:rPr lang="en-GB" sz="1100" dirty="0" smtClean="0">
                    <a:solidFill>
                      <a:schemeClr val="bg1"/>
                    </a:solidFill>
                  </a:rPr>
                  <a:t>cm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3659268" y="3515314"/>
              <a:ext cx="1562767" cy="1056781"/>
              <a:chOff x="3591521" y="3526006"/>
              <a:chExt cx="1562767" cy="1056781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4198260" y="3526006"/>
                <a:ext cx="361776" cy="10248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4560036" y="3526006"/>
                <a:ext cx="222538" cy="2560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937502" y="4375070"/>
                <a:ext cx="260758" cy="17579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591521" y="4321177"/>
                <a:ext cx="4385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</a:rPr>
                  <a:t>1</a:t>
                </a:r>
                <a:r>
                  <a:rPr lang="en-GB" sz="1100" dirty="0" smtClean="0">
                    <a:solidFill>
                      <a:schemeClr val="bg1"/>
                    </a:solidFill>
                  </a:rPr>
                  <a:t>cm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715737" y="3526676"/>
                <a:ext cx="4385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2cm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823370" y="4187303"/>
                <a:ext cx="6173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1.5cm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452649" y="3113014"/>
            <a:ext cx="1931915" cy="1716214"/>
            <a:chOff x="6442676" y="3128183"/>
            <a:chExt cx="1931915" cy="1716214"/>
          </a:xfrm>
        </p:grpSpPr>
        <p:sp>
          <p:nvSpPr>
            <p:cNvPr id="127" name="Rectangle 126">
              <a:hlinkClick r:id="" action="ppaction://customshow?id=101&amp;return=true"/>
            </p:cNvPr>
            <p:cNvSpPr/>
            <p:nvPr/>
          </p:nvSpPr>
          <p:spPr>
            <a:xfrm>
              <a:off x="6459326" y="3128183"/>
              <a:ext cx="1795086" cy="17162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57722" y="4503685"/>
              <a:ext cx="506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9</a:t>
              </a:r>
              <a:r>
                <a:rPr lang="en-GB" sz="1100" dirty="0" smtClean="0">
                  <a:solidFill>
                    <a:schemeClr val="bg1"/>
                  </a:solidFill>
                </a:rPr>
                <a:t>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326417" y="3751320"/>
              <a:ext cx="506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6</a:t>
              </a:r>
              <a:r>
                <a:rPr lang="en-GB" sz="1100" dirty="0" smtClean="0">
                  <a:solidFill>
                    <a:schemeClr val="bg1"/>
                  </a:solidFill>
                </a:rPr>
                <a:t>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867669" y="4043705"/>
              <a:ext cx="506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3cm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87459" y="3965132"/>
              <a:ext cx="1174549" cy="5277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Triangle 16"/>
            <p:cNvSpPr/>
            <p:nvPr/>
          </p:nvSpPr>
          <p:spPr>
            <a:xfrm>
              <a:off x="6787459" y="3575002"/>
              <a:ext cx="426568" cy="39176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442676" y="3882125"/>
              <a:ext cx="506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5</a:t>
              </a:r>
              <a:r>
                <a:rPr lang="en-GB" sz="1100" dirty="0" smtClean="0">
                  <a:solidFill>
                    <a:schemeClr val="bg1"/>
                  </a:solidFill>
                </a:rPr>
                <a:t>cm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4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53" grpId="0"/>
      <p:bldP spid="58" grpId="0"/>
      <p:bldP spid="63" grpId="0"/>
      <p:bldP spid="68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1775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Symmetry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Nets for 3D shapes 1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277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Symmetry of letters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79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Nets for 3D shapes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181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Symmetry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1847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Symmetry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Symmetry &amp; Nets for 3D shapes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3&amp;return=true"/>
          </p:cNvPr>
          <p:cNvSpPr/>
          <p:nvPr/>
        </p:nvSpPr>
        <p:spPr>
          <a:xfrm>
            <a:off x="703470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959269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85078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3706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66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</a:t>
            </a:r>
            <a:r>
              <a:rPr lang="en-GB" sz="2400" dirty="0" smtClean="0"/>
              <a:t>how many lines of symmetry each shape has.</a:t>
            </a:r>
            <a:endParaRPr lang="en-GB" sz="2400" dirty="0"/>
          </a:p>
        </p:txBody>
      </p:sp>
      <p:sp>
        <p:nvSpPr>
          <p:cNvPr id="45" name="Rounded Rectangle 44">
            <a:hlinkClick r:id="" action="ppaction://customshow?id=63&amp;return=true"/>
          </p:cNvPr>
          <p:cNvSpPr/>
          <p:nvPr/>
        </p:nvSpPr>
        <p:spPr>
          <a:xfrm>
            <a:off x="737296" y="4972534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993095" y="4972534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818904" y="5013726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17532" y="50736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0" name="Rounded Rectangle 49">
            <a:hlinkClick r:id="" action="ppaction://customshow?id=90&amp;return=true"/>
          </p:cNvPr>
          <p:cNvSpPr/>
          <p:nvPr/>
        </p:nvSpPr>
        <p:spPr>
          <a:xfrm>
            <a:off x="3534451" y="4965470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790250" y="4965470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616059" y="5006662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14687" y="50665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5" name="Rounded Rectangle 54">
            <a:hlinkClick r:id="" action="ppaction://customshow?id=56&amp;return=true"/>
          </p:cNvPr>
          <p:cNvSpPr/>
          <p:nvPr/>
        </p:nvSpPr>
        <p:spPr>
          <a:xfrm>
            <a:off x="6453808" y="4941168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709607" y="4941168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535416" y="4982360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34044" y="50422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0" name="Rounded Rectangle 59">
            <a:hlinkClick r:id="" action="ppaction://customshow?id=52&amp;return=true"/>
          </p:cNvPr>
          <p:cNvSpPr/>
          <p:nvPr/>
        </p:nvSpPr>
        <p:spPr>
          <a:xfrm>
            <a:off x="6384408" y="22025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7640207" y="22025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466016" y="22437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4644" y="23036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5" name="Rounded Rectangle 64">
            <a:hlinkClick r:id="" action="ppaction://customshow?id=44&amp;return=true"/>
          </p:cNvPr>
          <p:cNvSpPr/>
          <p:nvPr/>
        </p:nvSpPr>
        <p:spPr>
          <a:xfrm>
            <a:off x="3465051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720850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3546659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45287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470" y="332656"/>
            <a:ext cx="180612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71"/>
          <p:cNvGrpSpPr/>
          <p:nvPr/>
        </p:nvGrpSpPr>
        <p:grpSpPr>
          <a:xfrm>
            <a:off x="3534451" y="3122195"/>
            <a:ext cx="1806122" cy="1728192"/>
            <a:chOff x="703470" y="332656"/>
            <a:chExt cx="1806122" cy="1728192"/>
          </a:xfrm>
        </p:grpSpPr>
        <p:sp>
          <p:nvSpPr>
            <p:cNvPr id="73" name="Rectangle 72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27358" y="1488748"/>
              <a:ext cx="1527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53808" y="3101036"/>
            <a:ext cx="1806122" cy="1728192"/>
            <a:chOff x="772870" y="311497"/>
            <a:chExt cx="1806122" cy="1728192"/>
          </a:xfrm>
        </p:grpSpPr>
        <p:sp>
          <p:nvSpPr>
            <p:cNvPr id="76" name="Rectangle 75"/>
            <p:cNvSpPr/>
            <p:nvPr/>
          </p:nvSpPr>
          <p:spPr>
            <a:xfrm>
              <a:off x="772870" y="311497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8905" y="908720"/>
              <a:ext cx="1414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71017" y="332656"/>
            <a:ext cx="1806122" cy="1728192"/>
            <a:chOff x="703470" y="332656"/>
            <a:chExt cx="1806122" cy="1728192"/>
          </a:xfrm>
        </p:grpSpPr>
        <p:sp>
          <p:nvSpPr>
            <p:cNvPr id="79" name="Rectangle 78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18905" y="908720"/>
              <a:ext cx="389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3</a:t>
              </a:r>
              <a:endParaRPr lang="en-GB" sz="2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476087" y="332656"/>
            <a:ext cx="1806122" cy="1728192"/>
            <a:chOff x="703470" y="332656"/>
            <a:chExt cx="1806122" cy="1728192"/>
          </a:xfrm>
        </p:grpSpPr>
        <p:sp>
          <p:nvSpPr>
            <p:cNvPr id="82" name="Rectangle 81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43442" y="487851"/>
              <a:ext cx="39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4</a:t>
              </a:r>
              <a:endParaRPr lang="en-GB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3470" y="3122195"/>
            <a:ext cx="1806122" cy="1728192"/>
            <a:chOff x="703470" y="332656"/>
            <a:chExt cx="1806122" cy="1728192"/>
          </a:xfrm>
        </p:grpSpPr>
        <p:sp>
          <p:nvSpPr>
            <p:cNvPr id="85" name="Rectangle 84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66626" y="1348541"/>
              <a:ext cx="373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2</a:t>
              </a:r>
              <a:endParaRPr lang="en-GB" sz="2400" dirty="0"/>
            </a:p>
          </p:txBody>
        </p:sp>
      </p:grpSp>
      <p:sp>
        <p:nvSpPr>
          <p:cNvPr id="5" name="Isosceles Triangle 4"/>
          <p:cNvSpPr/>
          <p:nvPr/>
        </p:nvSpPr>
        <p:spPr>
          <a:xfrm>
            <a:off x="1385997" y="718684"/>
            <a:ext cx="385884" cy="1021033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78939" y="476672"/>
            <a:ext cx="0" cy="13681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162" y="540000"/>
            <a:ext cx="273461" cy="36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703470" y="332656"/>
            <a:ext cx="1789129" cy="1728192"/>
            <a:chOff x="703470" y="332656"/>
            <a:chExt cx="1789129" cy="1728192"/>
          </a:xfrm>
        </p:grpSpPr>
        <p:sp>
          <p:nvSpPr>
            <p:cNvPr id="17" name="Rectangle 16">
              <a:hlinkClick r:id="" action="ppaction://customshow?id=101&amp;return=true"/>
            </p:cNvPr>
            <p:cNvSpPr/>
            <p:nvPr/>
          </p:nvSpPr>
          <p:spPr>
            <a:xfrm>
              <a:off x="703470" y="332656"/>
              <a:ext cx="1789129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Isosceles Triangle 118"/>
            <p:cNvSpPr/>
            <p:nvPr/>
          </p:nvSpPr>
          <p:spPr>
            <a:xfrm>
              <a:off x="1357037" y="678572"/>
              <a:ext cx="385884" cy="1021033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067944" y="836712"/>
            <a:ext cx="862893" cy="8628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3935652" y="1268269"/>
            <a:ext cx="11064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13571" y="688817"/>
            <a:ext cx="0" cy="11662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024420" y="736961"/>
            <a:ext cx="1015357" cy="10153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75911" y="744877"/>
            <a:ext cx="1054800" cy="10541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3476087" y="332656"/>
            <a:ext cx="1806122" cy="1728192"/>
            <a:chOff x="3476087" y="332656"/>
            <a:chExt cx="1806122" cy="1728192"/>
          </a:xfrm>
        </p:grpSpPr>
        <p:sp>
          <p:nvSpPr>
            <p:cNvPr id="31" name="Rectangle 30">
              <a:hlinkClick r:id="" action="ppaction://customshow?id=101&amp;return=true"/>
            </p:cNvPr>
            <p:cNvSpPr/>
            <p:nvPr/>
          </p:nvSpPr>
          <p:spPr>
            <a:xfrm>
              <a:off x="3476087" y="332656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951794" y="836712"/>
              <a:ext cx="862893" cy="8628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Isosceles Triangle 32"/>
          <p:cNvSpPr/>
          <p:nvPr/>
        </p:nvSpPr>
        <p:spPr>
          <a:xfrm>
            <a:off x="7107313" y="744877"/>
            <a:ext cx="626731" cy="81191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7420678" y="620688"/>
            <a:ext cx="0" cy="1080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86301" y="1069529"/>
            <a:ext cx="582783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164288" y="1069529"/>
            <a:ext cx="648072" cy="5592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371017" y="332656"/>
            <a:ext cx="1795075" cy="1728192"/>
            <a:chOff x="6371017" y="332656"/>
            <a:chExt cx="1795075" cy="1728192"/>
          </a:xfrm>
        </p:grpSpPr>
        <p:sp>
          <p:nvSpPr>
            <p:cNvPr id="41" name="Rectangle 40">
              <a:hlinkClick r:id="" action="ppaction://customshow?id=101&amp;return=true"/>
            </p:cNvPr>
            <p:cNvSpPr/>
            <p:nvPr/>
          </p:nvSpPr>
          <p:spPr>
            <a:xfrm>
              <a:off x="6371017" y="332656"/>
              <a:ext cx="1795075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Isosceles Triangle 141"/>
            <p:cNvSpPr/>
            <p:nvPr/>
          </p:nvSpPr>
          <p:spPr>
            <a:xfrm>
              <a:off x="6974102" y="838681"/>
              <a:ext cx="626731" cy="811915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979625" y="3538222"/>
            <a:ext cx="1253932" cy="5028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/>
          <p:nvPr/>
        </p:nvCxnSpPr>
        <p:spPr>
          <a:xfrm>
            <a:off x="1598034" y="3356992"/>
            <a:ext cx="0" cy="884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27584" y="3789645"/>
            <a:ext cx="15121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03470" y="3136563"/>
            <a:ext cx="1804374" cy="1692665"/>
            <a:chOff x="703470" y="3136563"/>
            <a:chExt cx="1804374" cy="1692665"/>
          </a:xfrm>
        </p:grpSpPr>
        <p:sp>
          <p:nvSpPr>
            <p:cNvPr id="64" name="Rectangle 63">
              <a:hlinkClick r:id="" action="ppaction://customshow?id=101&amp;return=true"/>
            </p:cNvPr>
            <p:cNvSpPr/>
            <p:nvPr/>
          </p:nvSpPr>
          <p:spPr>
            <a:xfrm>
              <a:off x="703470" y="3136563"/>
              <a:ext cx="1804374" cy="169266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945798" y="3738567"/>
              <a:ext cx="1253932" cy="5028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ight Arrow 1"/>
          <p:cNvSpPr/>
          <p:nvPr/>
        </p:nvSpPr>
        <p:spPr>
          <a:xfrm>
            <a:off x="4049379" y="3629488"/>
            <a:ext cx="879035" cy="768555"/>
          </a:xfrm>
          <a:prstGeom prst="rightArrow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3935652" y="4013765"/>
            <a:ext cx="11404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540555" y="3125989"/>
            <a:ext cx="1793914" cy="1670192"/>
            <a:chOff x="3540555" y="3125989"/>
            <a:chExt cx="1793914" cy="1670192"/>
          </a:xfrm>
        </p:grpSpPr>
        <p:sp>
          <p:nvSpPr>
            <p:cNvPr id="10" name="Rectangle 9">
              <a:hlinkClick r:id="" action="ppaction://customshow?id=101&amp;return=true"/>
            </p:cNvPr>
            <p:cNvSpPr/>
            <p:nvPr/>
          </p:nvSpPr>
          <p:spPr>
            <a:xfrm>
              <a:off x="3540555" y="3125989"/>
              <a:ext cx="1793914" cy="1670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ight Arrow 107"/>
            <p:cNvSpPr/>
            <p:nvPr/>
          </p:nvSpPr>
          <p:spPr>
            <a:xfrm>
              <a:off x="3997994" y="3598617"/>
              <a:ext cx="879035" cy="768555"/>
            </a:xfrm>
            <a:prstGeom prst="rightArrow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Flowchart: Punched Tape 11"/>
          <p:cNvSpPr/>
          <p:nvPr/>
        </p:nvSpPr>
        <p:spPr>
          <a:xfrm>
            <a:off x="6948264" y="3501009"/>
            <a:ext cx="864096" cy="897034"/>
          </a:xfrm>
          <a:prstGeom prst="flowChartPunchedTap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6453808" y="3102449"/>
            <a:ext cx="1793914" cy="1707033"/>
            <a:chOff x="6453808" y="3102449"/>
            <a:chExt cx="1793914" cy="1707033"/>
          </a:xfrm>
        </p:grpSpPr>
        <p:sp>
          <p:nvSpPr>
            <p:cNvPr id="14" name="Rectangle 13">
              <a:hlinkClick r:id="" action="ppaction://customshow?id=101&amp;return=true"/>
            </p:cNvPr>
            <p:cNvSpPr/>
            <p:nvPr/>
          </p:nvSpPr>
          <p:spPr>
            <a:xfrm>
              <a:off x="6453808" y="3102449"/>
              <a:ext cx="1793914" cy="170703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lowchart: Punched Tape 114"/>
            <p:cNvSpPr/>
            <p:nvPr/>
          </p:nvSpPr>
          <p:spPr>
            <a:xfrm>
              <a:off x="6952803" y="3470138"/>
              <a:ext cx="864096" cy="897034"/>
            </a:xfrm>
            <a:prstGeom prst="flowChartPunchedTap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816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53" grpId="0"/>
      <p:bldP spid="58" grpId="0"/>
      <p:bldP spid="63" grpId="0"/>
      <p:bldP spid="68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6&amp;return=true"/>
          </p:cNvPr>
          <p:cNvSpPr/>
          <p:nvPr/>
        </p:nvSpPr>
        <p:spPr>
          <a:xfrm>
            <a:off x="703470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959269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85078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3706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74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how many lines of symmetry each shape </a:t>
            </a:r>
            <a:r>
              <a:rPr lang="en-GB" sz="2400" dirty="0" smtClean="0"/>
              <a:t>has.</a:t>
            </a:r>
            <a:endParaRPr lang="en-GB" sz="2400" dirty="0"/>
          </a:p>
        </p:txBody>
      </p:sp>
      <p:sp>
        <p:nvSpPr>
          <p:cNvPr id="45" name="Rounded Rectangle 44">
            <a:hlinkClick r:id="" action="ppaction://customshow?id=61&amp;return=true"/>
          </p:cNvPr>
          <p:cNvSpPr/>
          <p:nvPr/>
        </p:nvSpPr>
        <p:spPr>
          <a:xfrm>
            <a:off x="737296" y="4972534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993095" y="4972534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818904" y="5013726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17532" y="50736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0" name="Rounded Rectangle 49">
            <a:hlinkClick r:id="" action="ppaction://customshow?id=94&amp;return=true"/>
          </p:cNvPr>
          <p:cNvSpPr/>
          <p:nvPr/>
        </p:nvSpPr>
        <p:spPr>
          <a:xfrm>
            <a:off x="3534451" y="4965470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790250" y="4965470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616059" y="5006662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14687" y="50665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5" name="Rounded Rectangle 54">
            <a:hlinkClick r:id="" action="ppaction://customshow?id=40&amp;return=true"/>
          </p:cNvPr>
          <p:cNvSpPr/>
          <p:nvPr/>
        </p:nvSpPr>
        <p:spPr>
          <a:xfrm>
            <a:off x="6453808" y="4941168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709607" y="4941168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535416" y="4982360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34044" y="50422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0" name="Rounded Rectangle 59">
            <a:hlinkClick r:id="" action="ppaction://customshow?id=60&amp;return=true"/>
          </p:cNvPr>
          <p:cNvSpPr/>
          <p:nvPr/>
        </p:nvSpPr>
        <p:spPr>
          <a:xfrm>
            <a:off x="6384408" y="22025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7640207" y="22025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466016" y="22437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4644" y="23036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5" name="Rounded Rectangle 64">
            <a:hlinkClick r:id="" action="ppaction://customshow?id=54&amp;return=true"/>
          </p:cNvPr>
          <p:cNvSpPr/>
          <p:nvPr/>
        </p:nvSpPr>
        <p:spPr>
          <a:xfrm>
            <a:off x="3465051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720850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3546659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45287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3470" y="332656"/>
            <a:ext cx="1806122" cy="1728192"/>
            <a:chOff x="703470" y="332656"/>
            <a:chExt cx="1806122" cy="1728192"/>
          </a:xfrm>
        </p:grpSpPr>
        <p:sp>
          <p:nvSpPr>
            <p:cNvPr id="6" name="Rectangle 5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5078" y="1508884"/>
              <a:ext cx="1414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1</a:t>
              </a:r>
              <a:endParaRPr lang="en-GB" sz="24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534451" y="3122195"/>
            <a:ext cx="1806122" cy="1728192"/>
            <a:chOff x="703470" y="332656"/>
            <a:chExt cx="1806122" cy="1728192"/>
          </a:xfrm>
        </p:grpSpPr>
        <p:sp>
          <p:nvSpPr>
            <p:cNvPr id="73" name="Rectangle 72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6815" y="1531631"/>
              <a:ext cx="398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49489" y="3101036"/>
            <a:ext cx="1806122" cy="1728192"/>
            <a:chOff x="772870" y="311497"/>
            <a:chExt cx="1806122" cy="1728192"/>
          </a:xfrm>
        </p:grpSpPr>
        <p:sp>
          <p:nvSpPr>
            <p:cNvPr id="76" name="Rectangle 75"/>
            <p:cNvSpPr/>
            <p:nvPr/>
          </p:nvSpPr>
          <p:spPr>
            <a:xfrm>
              <a:off x="772870" y="311497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8904" y="1508884"/>
              <a:ext cx="448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71017" y="332656"/>
            <a:ext cx="1806122" cy="1728192"/>
            <a:chOff x="703470" y="332656"/>
            <a:chExt cx="1806122" cy="1728192"/>
          </a:xfrm>
        </p:grpSpPr>
        <p:sp>
          <p:nvSpPr>
            <p:cNvPr id="79" name="Rectangle 78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60200" y="1554518"/>
              <a:ext cx="1414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2</a:t>
              </a:r>
              <a:endParaRPr lang="en-GB" sz="2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476087" y="332656"/>
            <a:ext cx="1806122" cy="1728192"/>
            <a:chOff x="703470" y="332656"/>
            <a:chExt cx="1806122" cy="1728192"/>
          </a:xfrm>
        </p:grpSpPr>
        <p:sp>
          <p:nvSpPr>
            <p:cNvPr id="82" name="Rectangle 81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07601" y="1553249"/>
              <a:ext cx="387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2</a:t>
              </a:r>
              <a:endParaRPr lang="en-GB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3470" y="3122195"/>
            <a:ext cx="1806122" cy="1728192"/>
            <a:chOff x="703470" y="332656"/>
            <a:chExt cx="1806122" cy="1728192"/>
          </a:xfrm>
        </p:grpSpPr>
        <p:sp>
          <p:nvSpPr>
            <p:cNvPr id="85" name="Rectangle 84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37342" y="1517238"/>
              <a:ext cx="378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30820" y="517247"/>
            <a:ext cx="707700" cy="1335053"/>
            <a:chOff x="1475966" y="404664"/>
            <a:chExt cx="707700" cy="1335053"/>
          </a:xfrm>
        </p:grpSpPr>
        <p:sp>
          <p:nvSpPr>
            <p:cNvPr id="5" name="Smiley Face 4"/>
            <p:cNvSpPr/>
            <p:nvPr/>
          </p:nvSpPr>
          <p:spPr>
            <a:xfrm>
              <a:off x="1475966" y="579458"/>
              <a:ext cx="707700" cy="1008112"/>
            </a:xfrm>
            <a:prstGeom prst="smileyFac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829816" y="404664"/>
              <a:ext cx="0" cy="13350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03470" y="332656"/>
            <a:ext cx="1789129" cy="1728192"/>
            <a:chOff x="703470" y="332656"/>
            <a:chExt cx="1789129" cy="1728192"/>
          </a:xfrm>
        </p:grpSpPr>
        <p:sp>
          <p:nvSpPr>
            <p:cNvPr id="17" name="Rectangle 16">
              <a:hlinkClick r:id="" action="ppaction://customshow?id=101&amp;return=true"/>
            </p:cNvPr>
            <p:cNvSpPr/>
            <p:nvPr/>
          </p:nvSpPr>
          <p:spPr>
            <a:xfrm>
              <a:off x="703470" y="332656"/>
              <a:ext cx="1789129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Smiley Face 118"/>
            <p:cNvSpPr/>
            <p:nvPr/>
          </p:nvSpPr>
          <p:spPr>
            <a:xfrm>
              <a:off x="1208269" y="696896"/>
              <a:ext cx="707700" cy="1008112"/>
            </a:xfrm>
            <a:prstGeom prst="smileyFac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&quot;No&quot; Symbol 18"/>
          <p:cNvSpPr/>
          <p:nvPr/>
        </p:nvSpPr>
        <p:spPr>
          <a:xfrm>
            <a:off x="3916556" y="812917"/>
            <a:ext cx="869929" cy="830997"/>
          </a:xfrm>
          <a:prstGeom prst="noSmoking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986123" y="857612"/>
            <a:ext cx="818751" cy="8187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45564" y="857612"/>
            <a:ext cx="770452" cy="774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465051" y="332656"/>
            <a:ext cx="1817158" cy="1728192"/>
            <a:chOff x="3465051" y="332656"/>
            <a:chExt cx="1817158" cy="1728192"/>
          </a:xfrm>
        </p:grpSpPr>
        <p:sp>
          <p:nvSpPr>
            <p:cNvPr id="28" name="Rectangle 27">
              <a:hlinkClick r:id="" action="ppaction://customshow?id=101&amp;return=true"/>
            </p:cNvPr>
            <p:cNvSpPr/>
            <p:nvPr/>
          </p:nvSpPr>
          <p:spPr>
            <a:xfrm>
              <a:off x="3465051" y="332656"/>
              <a:ext cx="1817158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&quot;No&quot; Symbol 127"/>
            <p:cNvSpPr/>
            <p:nvPr/>
          </p:nvSpPr>
          <p:spPr>
            <a:xfrm>
              <a:off x="3938665" y="891943"/>
              <a:ext cx="869929" cy="830997"/>
            </a:xfrm>
            <a:prstGeom prst="noSmoking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Division 29"/>
          <p:cNvSpPr/>
          <p:nvPr/>
        </p:nvSpPr>
        <p:spPr>
          <a:xfrm>
            <a:off x="6667325" y="692041"/>
            <a:ext cx="1203060" cy="936104"/>
          </a:xfrm>
          <a:prstGeom prst="mathDivid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7268855" y="692696"/>
            <a:ext cx="0" cy="9512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32240" y="1160093"/>
            <a:ext cx="11101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6371017" y="332656"/>
            <a:ext cx="1795075" cy="1728192"/>
            <a:chOff x="6371017" y="332656"/>
            <a:chExt cx="1795075" cy="1728192"/>
          </a:xfrm>
        </p:grpSpPr>
        <p:sp>
          <p:nvSpPr>
            <p:cNvPr id="35" name="Rectangle 34">
              <a:hlinkClick r:id="" action="ppaction://customshow?id=101&amp;return=true"/>
            </p:cNvPr>
            <p:cNvSpPr/>
            <p:nvPr/>
          </p:nvSpPr>
          <p:spPr>
            <a:xfrm>
              <a:off x="6371017" y="332656"/>
              <a:ext cx="1795075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Division 135"/>
            <p:cNvSpPr/>
            <p:nvPr/>
          </p:nvSpPr>
          <p:spPr>
            <a:xfrm>
              <a:off x="6672548" y="700253"/>
              <a:ext cx="1203060" cy="936104"/>
            </a:xfrm>
            <a:prstGeom prst="mathDivid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6-Point Star 37"/>
          <p:cNvSpPr/>
          <p:nvPr/>
        </p:nvSpPr>
        <p:spPr>
          <a:xfrm>
            <a:off x="1204543" y="3590023"/>
            <a:ext cx="821271" cy="821271"/>
          </a:xfrm>
          <a:prstGeom prst="star6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615178" y="3429000"/>
            <a:ext cx="0" cy="12241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40347" y="4000658"/>
            <a:ext cx="9833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703470" y="3122195"/>
            <a:ext cx="1806122" cy="1728192"/>
            <a:chOff x="703470" y="3122195"/>
            <a:chExt cx="1806122" cy="1728192"/>
          </a:xfrm>
        </p:grpSpPr>
        <p:sp>
          <p:nvSpPr>
            <p:cNvPr id="44" name="Rectangle 43">
              <a:hlinkClick r:id="" action="ppaction://customshow?id=101&amp;return=true"/>
            </p:cNvPr>
            <p:cNvSpPr/>
            <p:nvPr/>
          </p:nvSpPr>
          <p:spPr>
            <a:xfrm>
              <a:off x="703470" y="3122195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6-Point Star 144"/>
            <p:cNvSpPr/>
            <p:nvPr/>
          </p:nvSpPr>
          <p:spPr>
            <a:xfrm>
              <a:off x="1174034" y="3551998"/>
              <a:ext cx="821271" cy="821271"/>
            </a:xfrm>
            <a:prstGeom prst="star6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Heart 9"/>
          <p:cNvSpPr/>
          <p:nvPr/>
        </p:nvSpPr>
        <p:spPr>
          <a:xfrm>
            <a:off x="3986124" y="3551998"/>
            <a:ext cx="855254" cy="855254"/>
          </a:xfrm>
          <a:prstGeom prst="hear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13751" y="3429000"/>
            <a:ext cx="0" cy="1100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534451" y="3122195"/>
            <a:ext cx="1806122" cy="1728192"/>
            <a:chOff x="3534451" y="3122195"/>
            <a:chExt cx="1806122" cy="1728192"/>
          </a:xfrm>
        </p:grpSpPr>
        <p:sp>
          <p:nvSpPr>
            <p:cNvPr id="14" name="Rectangle 13">
              <a:hlinkClick r:id="" action="ppaction://customshow?id=101&amp;return=true"/>
            </p:cNvPr>
            <p:cNvSpPr/>
            <p:nvPr/>
          </p:nvSpPr>
          <p:spPr>
            <a:xfrm>
              <a:off x="3534451" y="3122195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Heart 87"/>
            <p:cNvSpPr/>
            <p:nvPr/>
          </p:nvSpPr>
          <p:spPr>
            <a:xfrm>
              <a:off x="3993475" y="3494221"/>
              <a:ext cx="855254" cy="855254"/>
            </a:xfrm>
            <a:prstGeom prst="hear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Flowchart: Or 20"/>
          <p:cNvSpPr/>
          <p:nvPr/>
        </p:nvSpPr>
        <p:spPr>
          <a:xfrm>
            <a:off x="6809529" y="3510784"/>
            <a:ext cx="822127" cy="822127"/>
          </a:xfrm>
          <a:prstGeom prst="flowChar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20592" y="3284984"/>
            <a:ext cx="0" cy="115212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18124" y="3921848"/>
            <a:ext cx="102380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45532" y="3548304"/>
            <a:ext cx="750119" cy="7501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856758" y="3577350"/>
            <a:ext cx="714114" cy="7141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6457752" y="3111615"/>
            <a:ext cx="1789595" cy="1707033"/>
            <a:chOff x="6457752" y="3111615"/>
            <a:chExt cx="1789595" cy="1707033"/>
          </a:xfrm>
        </p:grpSpPr>
        <p:sp>
          <p:nvSpPr>
            <p:cNvPr id="59" name="Rectangle 58">
              <a:hlinkClick r:id="" action="ppaction://customshow?id=101&amp;return=true"/>
            </p:cNvPr>
            <p:cNvSpPr/>
            <p:nvPr/>
          </p:nvSpPr>
          <p:spPr>
            <a:xfrm>
              <a:off x="6457752" y="3111615"/>
              <a:ext cx="1789595" cy="170703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lowchart: Or 103"/>
            <p:cNvSpPr/>
            <p:nvPr/>
          </p:nvSpPr>
          <p:spPr>
            <a:xfrm>
              <a:off x="6945805" y="3554068"/>
              <a:ext cx="822127" cy="822127"/>
            </a:xfrm>
            <a:prstGeom prst="flowChar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024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53" grpId="0"/>
      <p:bldP spid="58" grpId="0"/>
      <p:bldP spid="63" grpId="0"/>
      <p:bldP spid="68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0&amp;return=true"/>
          </p:cNvPr>
          <p:cNvSpPr/>
          <p:nvPr/>
        </p:nvSpPr>
        <p:spPr>
          <a:xfrm>
            <a:off x="703470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959269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85078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3706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74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how many lines of symmetry each shape has.</a:t>
            </a:r>
          </a:p>
        </p:txBody>
      </p:sp>
      <p:sp>
        <p:nvSpPr>
          <p:cNvPr id="45" name="Rounded Rectangle 44">
            <a:hlinkClick r:id="" action="ppaction://customshow?id=60&amp;return=true"/>
          </p:cNvPr>
          <p:cNvSpPr/>
          <p:nvPr/>
        </p:nvSpPr>
        <p:spPr>
          <a:xfrm>
            <a:off x="737296" y="4972534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993095" y="4972534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818904" y="5013726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17532" y="50736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0" name="Rounded Rectangle 49">
            <a:hlinkClick r:id="" action="ppaction://customshow?id=58&amp;return=true"/>
          </p:cNvPr>
          <p:cNvSpPr/>
          <p:nvPr/>
        </p:nvSpPr>
        <p:spPr>
          <a:xfrm>
            <a:off x="3534451" y="4965470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790250" y="4965470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616059" y="5006662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14687" y="50665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5" name="Rounded Rectangle 54">
            <a:hlinkClick r:id="" action="ppaction://customshow?id=47&amp;return=true"/>
          </p:cNvPr>
          <p:cNvSpPr/>
          <p:nvPr/>
        </p:nvSpPr>
        <p:spPr>
          <a:xfrm>
            <a:off x="6453808" y="4941168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709607" y="4941168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535416" y="4982360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34044" y="50422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0" name="Rounded Rectangle 59">
            <a:hlinkClick r:id="" action="ppaction://customshow?id=25&amp;return=true"/>
          </p:cNvPr>
          <p:cNvSpPr/>
          <p:nvPr/>
        </p:nvSpPr>
        <p:spPr>
          <a:xfrm>
            <a:off x="6384408" y="22025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7640207" y="22025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466016" y="22437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4644" y="23036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5" name="Rounded Rectangle 64">
            <a:hlinkClick r:id="" action="ppaction://customshow?id=59&amp;return=true"/>
          </p:cNvPr>
          <p:cNvSpPr/>
          <p:nvPr/>
        </p:nvSpPr>
        <p:spPr>
          <a:xfrm>
            <a:off x="3465051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720850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3546659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45287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3470" y="332656"/>
            <a:ext cx="1806122" cy="1728192"/>
            <a:chOff x="703470" y="332656"/>
            <a:chExt cx="1806122" cy="1728192"/>
          </a:xfrm>
        </p:grpSpPr>
        <p:sp>
          <p:nvSpPr>
            <p:cNvPr id="6" name="Rectangle 5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8905" y="908720"/>
              <a:ext cx="1414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2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534451" y="3122195"/>
            <a:ext cx="1806122" cy="1728192"/>
            <a:chOff x="703470" y="332656"/>
            <a:chExt cx="1806122" cy="1728192"/>
          </a:xfrm>
        </p:grpSpPr>
        <p:sp>
          <p:nvSpPr>
            <p:cNvPr id="73" name="Rectangle 72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60541" y="1546766"/>
              <a:ext cx="1527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1</a:t>
              </a:r>
              <a:endParaRPr lang="en-GB" sz="24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53808" y="3101036"/>
            <a:ext cx="1806122" cy="1728192"/>
            <a:chOff x="772870" y="311497"/>
            <a:chExt cx="1806122" cy="1728192"/>
          </a:xfrm>
        </p:grpSpPr>
        <p:sp>
          <p:nvSpPr>
            <p:cNvPr id="76" name="Rectangle 75"/>
            <p:cNvSpPr/>
            <p:nvPr/>
          </p:nvSpPr>
          <p:spPr>
            <a:xfrm>
              <a:off x="772870" y="311497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08499" y="1457500"/>
              <a:ext cx="1034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71017" y="332656"/>
            <a:ext cx="1806122" cy="1728192"/>
            <a:chOff x="703470" y="332656"/>
            <a:chExt cx="1806122" cy="1728192"/>
          </a:xfrm>
        </p:grpSpPr>
        <p:sp>
          <p:nvSpPr>
            <p:cNvPr id="79" name="Rectangle 78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49505" y="1530204"/>
              <a:ext cx="370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6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476087" y="332656"/>
            <a:ext cx="1806122" cy="1728192"/>
            <a:chOff x="703470" y="332656"/>
            <a:chExt cx="1806122" cy="1728192"/>
          </a:xfrm>
        </p:grpSpPr>
        <p:sp>
          <p:nvSpPr>
            <p:cNvPr id="82" name="Rectangle 81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18905" y="908720"/>
              <a:ext cx="39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3470" y="3122195"/>
            <a:ext cx="1806122" cy="1728192"/>
            <a:chOff x="703470" y="332656"/>
            <a:chExt cx="1806122" cy="1728192"/>
          </a:xfrm>
        </p:grpSpPr>
        <p:sp>
          <p:nvSpPr>
            <p:cNvPr id="85" name="Rectangle 84"/>
            <p:cNvSpPr/>
            <p:nvPr/>
          </p:nvSpPr>
          <p:spPr>
            <a:xfrm>
              <a:off x="703470" y="332656"/>
              <a:ext cx="1806122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37296" y="1519520"/>
              <a:ext cx="32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</p:grpSp>
      <p:pic>
        <p:nvPicPr>
          <p:cNvPr id="24" name="Picture 2" descr="http://upload.wikimedia.org/wikipedia/commons/5/52/Islamic_star_draft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47" y="620489"/>
            <a:ext cx="1152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1716609" y="476672"/>
            <a:ext cx="0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93434" y="1196752"/>
            <a:ext cx="12463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08175" y="332656"/>
            <a:ext cx="1806122" cy="1728192"/>
            <a:chOff x="708175" y="332656"/>
            <a:chExt cx="1806122" cy="1728192"/>
          </a:xfrm>
        </p:grpSpPr>
        <p:sp>
          <p:nvSpPr>
            <p:cNvPr id="11" name="Rectangle 10">
              <a:hlinkClick r:id="" action="ppaction://customshow?id=101&amp;return=true"/>
            </p:cNvPr>
            <p:cNvSpPr/>
            <p:nvPr/>
          </p:nvSpPr>
          <p:spPr>
            <a:xfrm>
              <a:off x="708175" y="332656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8" name="Picture 2" descr="http://upload.wikimedia.org/wikipedia/commons/5/52/Islamic_star_draft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587" y="608511"/>
              <a:ext cx="1152525" cy="1152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478745" y="332656"/>
            <a:ext cx="1806122" cy="1728192"/>
            <a:chOff x="3465051" y="332656"/>
            <a:chExt cx="1806122" cy="1728192"/>
          </a:xfrm>
        </p:grpSpPr>
        <p:sp>
          <p:nvSpPr>
            <p:cNvPr id="91" name="Rectangle 90">
              <a:hlinkClick r:id="" action="ppaction://customshow?id=101&amp;return=true"/>
            </p:cNvPr>
            <p:cNvSpPr/>
            <p:nvPr/>
          </p:nvSpPr>
          <p:spPr>
            <a:xfrm>
              <a:off x="3465051" y="332656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 descr="http://upload.wikimedia.org/wikipedia/commons/thumb/d/d9/Celtic_spiral_tile_pattern.svg/640px-Celtic_spiral_tile_pattern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470" y="578752"/>
              <a:ext cx="789894" cy="126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5" name="Picture 4" descr="http://upload.wikimedia.org/wikipedia/commons/thumb/d/d9/Celtic_spiral_tile_pattern.svg/640px-Celtic_spiral_tile_patter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70" y="578752"/>
            <a:ext cx="789894" cy="12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hlinkClick r:id="" action="ppaction://customshow?id=101&amp;return=true"/>
          </p:cNvPr>
          <p:cNvSpPr/>
          <p:nvPr/>
        </p:nvSpPr>
        <p:spPr>
          <a:xfrm>
            <a:off x="6371017" y="332656"/>
            <a:ext cx="1806122" cy="1728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6" descr="http://upload.wikimedia.org/wikipedia/commons/thumb/6/6f/Hexagonal_connectivity.svg/300px-Hexagonal_connectivity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08" y="356781"/>
            <a:ext cx="1679941" cy="167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6602255" y="1196751"/>
            <a:ext cx="14261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915813" y="500698"/>
            <a:ext cx="788388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933278" y="533788"/>
            <a:ext cx="745416" cy="13110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592209" y="758698"/>
            <a:ext cx="1436175" cy="861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591794" y="773731"/>
            <a:ext cx="1354121" cy="7980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8" descr="File:Circle Celtic Ornament 1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10" y="3318827"/>
            <a:ext cx="1389877" cy="138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Group 112"/>
          <p:cNvGrpSpPr/>
          <p:nvPr/>
        </p:nvGrpSpPr>
        <p:grpSpPr>
          <a:xfrm>
            <a:off x="708175" y="3136563"/>
            <a:ext cx="1801417" cy="1692665"/>
            <a:chOff x="708175" y="3136563"/>
            <a:chExt cx="1801417" cy="1692665"/>
          </a:xfrm>
        </p:grpSpPr>
        <p:sp>
          <p:nvSpPr>
            <p:cNvPr id="112" name="Rectangle 111">
              <a:hlinkClick r:id="" action="ppaction://customshow?id=101&amp;return=true"/>
            </p:cNvPr>
            <p:cNvSpPr/>
            <p:nvPr/>
          </p:nvSpPr>
          <p:spPr>
            <a:xfrm>
              <a:off x="708175" y="3136563"/>
              <a:ext cx="1801417" cy="169266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0" name="Picture 8" descr="File:Circle Celtic Ornament 1.sv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995" y="3291352"/>
              <a:ext cx="1389877" cy="1389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4" name="Picture 1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91" y="3200775"/>
            <a:ext cx="1616976" cy="1159675"/>
          </a:xfrm>
          <a:prstGeom prst="rect">
            <a:avLst/>
          </a:prstGeom>
        </p:spPr>
      </p:pic>
      <p:cxnSp>
        <p:nvCxnSpPr>
          <p:cNvPr id="119" name="Straight Connector 118"/>
          <p:cNvCxnSpPr/>
          <p:nvPr/>
        </p:nvCxnSpPr>
        <p:spPr>
          <a:xfrm>
            <a:off x="3568083" y="3804996"/>
            <a:ext cx="173885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3540554" y="3136562"/>
            <a:ext cx="1793914" cy="1692665"/>
            <a:chOff x="3540554" y="3136562"/>
            <a:chExt cx="1793914" cy="1692665"/>
          </a:xfrm>
        </p:grpSpPr>
        <p:sp>
          <p:nvSpPr>
            <p:cNvPr id="122" name="Rectangle 121">
              <a:hlinkClick r:id="" action="ppaction://customshow?id=101&amp;return=true"/>
            </p:cNvPr>
            <p:cNvSpPr/>
            <p:nvPr/>
          </p:nvSpPr>
          <p:spPr>
            <a:xfrm>
              <a:off x="3540554" y="3136562"/>
              <a:ext cx="1793914" cy="169266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759" y="3353175"/>
              <a:ext cx="1616976" cy="1159675"/>
            </a:xfrm>
            <a:prstGeom prst="rect">
              <a:avLst/>
            </a:prstGeom>
          </p:spPr>
        </p:pic>
      </p:grpSp>
      <p:pic>
        <p:nvPicPr>
          <p:cNvPr id="1025" name="Picture 12" descr="Pinkblack Tiles Pattern">
            <a:hlinkClick r:id="rId10" tooltip="Pinkblack Tiles Patter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8" y="3179794"/>
            <a:ext cx="1742767" cy="116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TextBox 1030"/>
          <p:cNvSpPr txBox="1"/>
          <p:nvPr/>
        </p:nvSpPr>
        <p:spPr>
          <a:xfrm>
            <a:off x="6489437" y="4474292"/>
            <a:ext cx="3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grpSp>
        <p:nvGrpSpPr>
          <p:cNvPr id="1037" name="Group 1036"/>
          <p:cNvGrpSpPr/>
          <p:nvPr/>
        </p:nvGrpSpPr>
        <p:grpSpPr>
          <a:xfrm>
            <a:off x="6458070" y="3099036"/>
            <a:ext cx="1806122" cy="1728191"/>
            <a:chOff x="6464546" y="3115433"/>
            <a:chExt cx="1806122" cy="1728191"/>
          </a:xfrm>
        </p:grpSpPr>
        <p:sp>
          <p:nvSpPr>
            <p:cNvPr id="1033" name="Rectangle 1032"/>
            <p:cNvSpPr/>
            <p:nvPr/>
          </p:nvSpPr>
          <p:spPr>
            <a:xfrm>
              <a:off x="6464546" y="3115433"/>
              <a:ext cx="1806122" cy="172819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7" name="Picture 12" descr="Pinkblack Tiles Pattern">
              <a:hlinkClick r:id="" action="ppaction://customshow?id=101&amp;return=true" tooltip="Pinkblack Tiles Pattern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3690" y="3224075"/>
              <a:ext cx="1742767" cy="1161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 flipH="1">
            <a:off x="7294623" y="476672"/>
            <a:ext cx="1" cy="15505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07652" y="1622537"/>
            <a:ext cx="18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6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371017" y="336329"/>
            <a:ext cx="1792731" cy="1704067"/>
            <a:chOff x="6384408" y="356781"/>
            <a:chExt cx="1792731" cy="1704067"/>
          </a:xfrm>
        </p:grpSpPr>
        <p:sp>
          <p:nvSpPr>
            <p:cNvPr id="31" name="Rectangle 30"/>
            <p:cNvSpPr/>
            <p:nvPr/>
          </p:nvSpPr>
          <p:spPr>
            <a:xfrm>
              <a:off x="6384408" y="356781"/>
              <a:ext cx="1792731" cy="170406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4" name="Picture 6" descr="http://upload.wikimedia.org/wikipedia/commons/thumb/6/6f/Hexagonal_connectivity.svg/300px-Hexagonal_connectivity.svg.png">
              <a:hlinkClick r:id="" action="ppaction://customshow?id=101&amp;return=true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6016" y="368843"/>
              <a:ext cx="1679941" cy="1679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92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53" grpId="0"/>
      <p:bldP spid="58" grpId="0"/>
      <p:bldP spid="63" grpId="0"/>
      <p:bldP spid="68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3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8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535758"/>
            <a:ext cx="188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A  C  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461" y="1500266"/>
            <a:ext cx="2507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E  F  G  H  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93330" y="1500266"/>
            <a:ext cx="636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E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8101" y="2415081"/>
            <a:ext cx="2651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J  K  L  M  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3330" y="2417052"/>
            <a:ext cx="130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K  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59112" y="3457659"/>
            <a:ext cx="134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none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4265" y="4174956"/>
            <a:ext cx="16938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T  U  V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07150" y="5133597"/>
            <a:ext cx="143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W  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7657" y="3334549"/>
            <a:ext cx="211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O  P  Q  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312" y="4210025"/>
            <a:ext cx="207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S  T  U  V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1373" y="5100093"/>
            <a:ext cx="2250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W  X  Y  Z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name the capital letter(s) in each row with just one line of symmetry.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71" y="535758"/>
            <a:ext cx="207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  B  C  D  </a:t>
            </a:r>
            <a:endParaRPr lang="en-GB" sz="4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9&amp;return=true"/>
          </p:cNvPr>
          <p:cNvSpPr/>
          <p:nvPr/>
        </p:nvSpPr>
        <p:spPr>
          <a:xfrm>
            <a:off x="703470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959269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85078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3706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74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how many lines of symmetry each shape has.</a:t>
            </a:r>
          </a:p>
        </p:txBody>
      </p:sp>
      <p:sp>
        <p:nvSpPr>
          <p:cNvPr id="45" name="Rounded Rectangle 44">
            <a:hlinkClick r:id="" action="ppaction://customshow?id=40&amp;return=true"/>
          </p:cNvPr>
          <p:cNvSpPr/>
          <p:nvPr/>
        </p:nvSpPr>
        <p:spPr>
          <a:xfrm>
            <a:off x="737296" y="4972534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993095" y="4972534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818904" y="5013726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17532" y="50736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0" name="Rounded Rectangle 49">
            <a:hlinkClick r:id="" action="ppaction://customshow?id=32&amp;return=true"/>
          </p:cNvPr>
          <p:cNvSpPr/>
          <p:nvPr/>
        </p:nvSpPr>
        <p:spPr>
          <a:xfrm>
            <a:off x="3534451" y="4965470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790250" y="4965470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616059" y="5006662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14687" y="50665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5" name="Rounded Rectangle 54">
            <a:hlinkClick r:id="" action="ppaction://customshow?id=24&amp;return=true"/>
          </p:cNvPr>
          <p:cNvSpPr/>
          <p:nvPr/>
        </p:nvSpPr>
        <p:spPr>
          <a:xfrm>
            <a:off x="6453808" y="4941168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709607" y="4941168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535416" y="4982360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34044" y="50422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0" name="Rounded Rectangle 59">
            <a:hlinkClick r:id="" action="ppaction://customshow?id=82&amp;return=true"/>
          </p:cNvPr>
          <p:cNvSpPr/>
          <p:nvPr/>
        </p:nvSpPr>
        <p:spPr>
          <a:xfrm>
            <a:off x="6384408" y="22025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7640207" y="22025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466016" y="22437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4644" y="23036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5" name="Rounded Rectangle 64">
            <a:hlinkClick r:id="" action="ppaction://customshow?id=3&amp;return=true"/>
          </p:cNvPr>
          <p:cNvSpPr/>
          <p:nvPr/>
        </p:nvSpPr>
        <p:spPr>
          <a:xfrm>
            <a:off x="3465051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720850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3546659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45287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470" y="332656"/>
            <a:ext cx="180612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3534451" y="3122195"/>
            <a:ext cx="180612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/>
          <p:cNvGrpSpPr/>
          <p:nvPr/>
        </p:nvGrpSpPr>
        <p:grpSpPr>
          <a:xfrm>
            <a:off x="6453808" y="3101036"/>
            <a:ext cx="1806122" cy="1728192"/>
            <a:chOff x="772870" y="311497"/>
            <a:chExt cx="1806122" cy="1728192"/>
          </a:xfrm>
        </p:grpSpPr>
        <p:sp>
          <p:nvSpPr>
            <p:cNvPr id="76" name="Rectangle 75"/>
            <p:cNvSpPr/>
            <p:nvPr/>
          </p:nvSpPr>
          <p:spPr>
            <a:xfrm>
              <a:off x="772870" y="311497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08499" y="1457500"/>
              <a:ext cx="1034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3476087" y="332656"/>
            <a:ext cx="1806122" cy="1728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703470" y="3122195"/>
            <a:ext cx="180612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6" y="382726"/>
            <a:ext cx="1736722" cy="16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8422" y="1004640"/>
            <a:ext cx="149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cylinder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37296" y="356781"/>
            <a:ext cx="1772296" cy="1704067"/>
            <a:chOff x="737296" y="356781"/>
            <a:chExt cx="1772296" cy="1704067"/>
          </a:xfrm>
        </p:grpSpPr>
        <p:sp>
          <p:nvSpPr>
            <p:cNvPr id="10" name="Rectangle 9"/>
            <p:cNvSpPr/>
            <p:nvPr/>
          </p:nvSpPr>
          <p:spPr>
            <a:xfrm>
              <a:off x="737296" y="356781"/>
              <a:ext cx="1772296" cy="17040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7" name="Picture 2">
              <a:hlinkClick r:id="" action="ppaction://customshow?id=101&amp;return=true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42" y="419747"/>
              <a:ext cx="1602612" cy="153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40" y="444426"/>
            <a:ext cx="1199744" cy="161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68083" y="540000"/>
            <a:ext cx="7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cube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76087" y="356781"/>
            <a:ext cx="1795086" cy="1679941"/>
            <a:chOff x="3476087" y="356781"/>
            <a:chExt cx="1795086" cy="1679941"/>
          </a:xfrm>
        </p:grpSpPr>
        <p:sp>
          <p:nvSpPr>
            <p:cNvPr id="14" name="Rectangle 13">
              <a:hlinkClick r:id="" action="ppaction://customshow?id=101&amp;return=true"/>
            </p:cNvPr>
            <p:cNvSpPr/>
            <p:nvPr/>
          </p:nvSpPr>
          <p:spPr>
            <a:xfrm>
              <a:off x="3476087" y="356781"/>
              <a:ext cx="1795086" cy="16799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967" y="388541"/>
              <a:ext cx="1199744" cy="1616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6384408" y="356781"/>
            <a:ext cx="1806122" cy="17040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9" name="Picture 5" descr="File:Net of cuboid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8" y="460158"/>
            <a:ext cx="1659519" cy="14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45277" y="1556792"/>
            <a:ext cx="110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cuboid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84408" y="382726"/>
            <a:ext cx="1806122" cy="1653996"/>
            <a:chOff x="6384408" y="382726"/>
            <a:chExt cx="1806122" cy="1653996"/>
          </a:xfrm>
        </p:grpSpPr>
        <p:sp>
          <p:nvSpPr>
            <p:cNvPr id="18" name="Rectangle 17"/>
            <p:cNvSpPr/>
            <p:nvPr/>
          </p:nvSpPr>
          <p:spPr>
            <a:xfrm>
              <a:off x="6384408" y="382726"/>
              <a:ext cx="1806122" cy="16539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5" name="Picture 5" descr="File:Net of cuboid.png">
              <a:hlinkClick r:id="" action="ppaction://customshow?id=101&amp;return=tru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3690" y="452712"/>
              <a:ext cx="1659519" cy="147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2" y="3221059"/>
            <a:ext cx="1738327" cy="151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05027" y="3391384"/>
            <a:ext cx="138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tetrahedron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03470" y="3122195"/>
            <a:ext cx="1806122" cy="1728192"/>
            <a:chOff x="703470" y="3122195"/>
            <a:chExt cx="1806122" cy="1728192"/>
          </a:xfrm>
        </p:grpSpPr>
        <p:sp>
          <p:nvSpPr>
            <p:cNvPr id="22" name="Rectangle 21"/>
            <p:cNvSpPr/>
            <p:nvPr/>
          </p:nvSpPr>
          <p:spPr>
            <a:xfrm>
              <a:off x="703470" y="3122195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0" name="Picture 6">
              <a:hlinkClick r:id="" action="ppaction://customshow?id=101&amp;return=true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837" y="3258840"/>
              <a:ext cx="1618743" cy="141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70" y="3221059"/>
            <a:ext cx="1747555" cy="148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798326" y="4062753"/>
            <a:ext cx="1494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Triangular prism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534451" y="3122195"/>
            <a:ext cx="1806122" cy="1707033"/>
            <a:chOff x="3534451" y="3122195"/>
            <a:chExt cx="1806122" cy="1707033"/>
          </a:xfrm>
        </p:grpSpPr>
        <p:sp>
          <p:nvSpPr>
            <p:cNvPr id="31" name="Rectangle 30"/>
            <p:cNvSpPr/>
            <p:nvPr/>
          </p:nvSpPr>
          <p:spPr>
            <a:xfrm>
              <a:off x="3534451" y="3122195"/>
              <a:ext cx="1806122" cy="170703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2" name="Picture 8">
              <a:hlinkClick r:id="" action="ppaction://customshow?id=101&amp;return=true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0" y="3324693"/>
              <a:ext cx="1662709" cy="141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4" name="Straight Connector 63"/>
          <p:cNvCxnSpPr/>
          <p:nvPr/>
        </p:nvCxnSpPr>
        <p:spPr>
          <a:xfrm>
            <a:off x="7365402" y="3490385"/>
            <a:ext cx="662982" cy="82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 descr="hexagonal prism net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06" y="3187099"/>
            <a:ext cx="1104791" cy="152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6493690" y="3258840"/>
            <a:ext cx="1469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Hexagonal prism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466016" y="3122195"/>
            <a:ext cx="1793914" cy="1707033"/>
            <a:chOff x="6466016" y="3122195"/>
            <a:chExt cx="1793914" cy="1707033"/>
          </a:xfrm>
        </p:grpSpPr>
        <p:sp>
          <p:nvSpPr>
            <p:cNvPr id="98" name="Rectangle 97"/>
            <p:cNvSpPr/>
            <p:nvPr/>
          </p:nvSpPr>
          <p:spPr>
            <a:xfrm>
              <a:off x="6466016" y="3122195"/>
              <a:ext cx="1793914" cy="170703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5" name="Picture 11" descr="hexagonal prism net image">
              <a:hlinkClick r:id="" action="ppaction://customshow?id=101&amp;return=true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473" y="3178175"/>
              <a:ext cx="1104791" cy="1521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35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53" grpId="0"/>
      <p:bldP spid="58" grpId="0"/>
      <p:bldP spid="63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722493"/>
              </p:ext>
            </p:extLst>
          </p:nvPr>
        </p:nvGraphicFramePr>
        <p:xfrm>
          <a:off x="3419872" y="1196752"/>
          <a:ext cx="1872208" cy="320802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008112"/>
                <a:gridCol w="864096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=1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=5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=10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=50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=100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=500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=1000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0&amp;return=true"/>
          </p:cNvPr>
          <p:cNvSpPr/>
          <p:nvPr/>
        </p:nvSpPr>
        <p:spPr>
          <a:xfrm>
            <a:off x="703470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959269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85078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3706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395" y="5920129"/>
            <a:ext cx="786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</a:t>
            </a:r>
            <a:r>
              <a:rPr lang="en-GB" sz="2400" dirty="0" smtClean="0"/>
              <a:t>to identify the 3D shapes from the nets.</a:t>
            </a:r>
            <a:endParaRPr lang="en-GB" sz="2400" dirty="0"/>
          </a:p>
        </p:txBody>
      </p:sp>
      <p:sp>
        <p:nvSpPr>
          <p:cNvPr id="45" name="Rounded Rectangle 44">
            <a:hlinkClick r:id="" action="ppaction://customshow?id=21&amp;return=true"/>
          </p:cNvPr>
          <p:cNvSpPr/>
          <p:nvPr/>
        </p:nvSpPr>
        <p:spPr>
          <a:xfrm>
            <a:off x="737296" y="4972534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993095" y="4972534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818904" y="5013726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17532" y="50736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0" name="Rounded Rectangle 49">
            <a:hlinkClick r:id="" action="ppaction://customshow?id=35&amp;return=true"/>
          </p:cNvPr>
          <p:cNvSpPr/>
          <p:nvPr/>
        </p:nvSpPr>
        <p:spPr>
          <a:xfrm>
            <a:off x="3534451" y="4965470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790250" y="4965470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616059" y="5006662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14687" y="50665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5" name="Rounded Rectangle 54">
            <a:hlinkClick r:id="" action="ppaction://customshow?id=23&amp;return=true"/>
          </p:cNvPr>
          <p:cNvSpPr/>
          <p:nvPr/>
        </p:nvSpPr>
        <p:spPr>
          <a:xfrm>
            <a:off x="6453808" y="4941168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709607" y="4941168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535416" y="4982360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34044" y="50422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0" name="Rounded Rectangle 59">
            <a:hlinkClick r:id="" action="ppaction://customshow?id=84&amp;return=true"/>
          </p:cNvPr>
          <p:cNvSpPr/>
          <p:nvPr/>
        </p:nvSpPr>
        <p:spPr>
          <a:xfrm>
            <a:off x="6384408" y="22025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7640207" y="22025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466016" y="22437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4644" y="23036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5" name="Rounded Rectangle 64">
            <a:hlinkClick r:id="" action="ppaction://customshow?id=45&amp;return=true"/>
          </p:cNvPr>
          <p:cNvSpPr/>
          <p:nvPr/>
        </p:nvSpPr>
        <p:spPr>
          <a:xfrm>
            <a:off x="3465051" y="2175769"/>
            <a:ext cx="1806122" cy="5715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720850" y="2175769"/>
            <a:ext cx="480923" cy="5715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3546659" y="2216961"/>
            <a:ext cx="3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45287" y="22768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470" y="332656"/>
            <a:ext cx="180612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3534451" y="3122195"/>
            <a:ext cx="180612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3476087" y="332656"/>
            <a:ext cx="1806122" cy="1728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703470" y="3122195"/>
            <a:ext cx="180612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384408" y="356781"/>
            <a:ext cx="1806122" cy="17040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923712" y="4402893"/>
            <a:ext cx="138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octahedron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4198" y="4264393"/>
            <a:ext cx="1494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pentagonal prism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square based pyramid ne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2" y="363314"/>
            <a:ext cx="16478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0589" y="473900"/>
            <a:ext cx="149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Square based pyramid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3470" y="356781"/>
            <a:ext cx="1806122" cy="1679941"/>
            <a:chOff x="703470" y="356781"/>
            <a:chExt cx="1806122" cy="1679941"/>
          </a:xfrm>
        </p:grpSpPr>
        <p:sp>
          <p:nvSpPr>
            <p:cNvPr id="7" name="Rectangle 6"/>
            <p:cNvSpPr/>
            <p:nvPr/>
          </p:nvSpPr>
          <p:spPr>
            <a:xfrm>
              <a:off x="703470" y="356781"/>
              <a:ext cx="1806122" cy="16799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Picture 2" descr="square based pyramid net image">
              <a:hlinkClick r:id="" action="ppaction://customshow?id=101&amp;return=true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67" y="363313"/>
              <a:ext cx="1647825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exagonal pyramid net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06" y="388109"/>
            <a:ext cx="1411211" cy="161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80125" y="1033854"/>
            <a:ext cx="1222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Hexagonal based pyramid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76087" y="344719"/>
            <a:ext cx="1806122" cy="1704066"/>
            <a:chOff x="3486597" y="344719"/>
            <a:chExt cx="1806122" cy="1704066"/>
          </a:xfrm>
        </p:grpSpPr>
        <p:sp>
          <p:nvSpPr>
            <p:cNvPr id="11" name="Rectangle 10"/>
            <p:cNvSpPr/>
            <p:nvPr/>
          </p:nvSpPr>
          <p:spPr>
            <a:xfrm>
              <a:off x="3486597" y="344719"/>
              <a:ext cx="1806122" cy="170406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8" name="Picture 4" descr="hexagonal pyramid net image">
              <a:hlinkClick r:id="" action="ppaction://customshow?id=101&amp;return=true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380" y="404365"/>
              <a:ext cx="1411211" cy="1615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cone net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56" y="442052"/>
            <a:ext cx="14287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19537" y="1495519"/>
            <a:ext cx="6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cone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411278" y="344717"/>
            <a:ext cx="1781684" cy="1685471"/>
            <a:chOff x="6411278" y="344717"/>
            <a:chExt cx="1781684" cy="1685471"/>
          </a:xfrm>
        </p:grpSpPr>
        <p:sp>
          <p:nvSpPr>
            <p:cNvPr id="26" name="Rectangle 25"/>
            <p:cNvSpPr/>
            <p:nvPr/>
          </p:nvSpPr>
          <p:spPr>
            <a:xfrm>
              <a:off x="6411278" y="344717"/>
              <a:ext cx="1781684" cy="168547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9" name="Picture 8" descr="cone net image">
              <a:hlinkClick r:id="" action="ppaction://customshow?id=101&amp;return=tru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094" y="445223"/>
              <a:ext cx="1428750" cy="1533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File:Octahedron flat.sv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3" y="3246116"/>
            <a:ext cx="1611425" cy="12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03470" y="3122195"/>
            <a:ext cx="1806122" cy="1728192"/>
            <a:chOff x="703470" y="3122195"/>
            <a:chExt cx="1806122" cy="1728192"/>
          </a:xfrm>
        </p:grpSpPr>
        <p:sp>
          <p:nvSpPr>
            <p:cNvPr id="10" name="Rectangle 9"/>
            <p:cNvSpPr/>
            <p:nvPr/>
          </p:nvSpPr>
          <p:spPr>
            <a:xfrm>
              <a:off x="703470" y="3122195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9" name="Picture 2" descr="File:Octahedron flat.svg">
              <a:hlinkClick r:id="" action="ppaction://customshow?id=101&amp;return=true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88" y="3398083"/>
              <a:ext cx="1611425" cy="1210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25" y="3305886"/>
            <a:ext cx="1508497" cy="109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534451" y="3122195"/>
            <a:ext cx="1806122" cy="1728192"/>
            <a:chOff x="3534451" y="3122195"/>
            <a:chExt cx="1806122" cy="1728192"/>
          </a:xfrm>
        </p:grpSpPr>
        <p:sp>
          <p:nvSpPr>
            <p:cNvPr id="14" name="Rectangle 13">
              <a:hlinkClick r:id="" action="ppaction://customshow?id=101&amp;return=true"/>
            </p:cNvPr>
            <p:cNvSpPr/>
            <p:nvPr/>
          </p:nvSpPr>
          <p:spPr>
            <a:xfrm>
              <a:off x="3534451" y="3122195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452" y="3403565"/>
              <a:ext cx="1611066" cy="1165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460071" y="3080499"/>
            <a:ext cx="1806122" cy="1728192"/>
            <a:chOff x="6453808" y="3101036"/>
            <a:chExt cx="1806122" cy="1728192"/>
          </a:xfrm>
        </p:grpSpPr>
        <p:sp>
          <p:nvSpPr>
            <p:cNvPr id="76" name="Rectangle 75"/>
            <p:cNvSpPr/>
            <p:nvPr/>
          </p:nvSpPr>
          <p:spPr>
            <a:xfrm>
              <a:off x="6453808" y="3101036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 descr="C:\Users\Peter\Downloads\ycoAe59c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8299" y="3586946"/>
              <a:ext cx="756372" cy="756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Isosceles Triangle 17"/>
            <p:cNvSpPr/>
            <p:nvPr/>
          </p:nvSpPr>
          <p:spPr>
            <a:xfrm>
              <a:off x="7224074" y="3133516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Isosceles Triangle 82"/>
            <p:cNvSpPr/>
            <p:nvPr/>
          </p:nvSpPr>
          <p:spPr>
            <a:xfrm rot="5400000">
              <a:off x="7822784" y="3738417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Isosceles Triangle 83"/>
            <p:cNvSpPr/>
            <p:nvPr/>
          </p:nvSpPr>
          <p:spPr>
            <a:xfrm rot="16200000">
              <a:off x="6619175" y="3738417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Isosceles Triangle 85"/>
            <p:cNvSpPr/>
            <p:nvPr/>
          </p:nvSpPr>
          <p:spPr>
            <a:xfrm flipV="1">
              <a:off x="7224074" y="4342302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Isosceles Triangle 86"/>
            <p:cNvSpPr/>
            <p:nvPr/>
          </p:nvSpPr>
          <p:spPr>
            <a:xfrm rot="2700000">
              <a:off x="7649582" y="3317925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Isosceles Triangle 87"/>
            <p:cNvSpPr/>
            <p:nvPr/>
          </p:nvSpPr>
          <p:spPr>
            <a:xfrm rot="18900000" flipV="1">
              <a:off x="7644567" y="4170423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Isosceles Triangle 88"/>
            <p:cNvSpPr/>
            <p:nvPr/>
          </p:nvSpPr>
          <p:spPr>
            <a:xfrm rot="18900000" flipH="1">
              <a:off x="6795706" y="3312491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Isosceles Triangle 93"/>
            <p:cNvSpPr/>
            <p:nvPr/>
          </p:nvSpPr>
          <p:spPr>
            <a:xfrm rot="13500000">
              <a:off x="6795705" y="4170422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50666" y="3621429"/>
            <a:ext cx="1134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Octagonal based pyramid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453808" y="3080499"/>
            <a:ext cx="1806122" cy="1728192"/>
            <a:chOff x="6453808" y="3101036"/>
            <a:chExt cx="1806122" cy="1728192"/>
          </a:xfrm>
        </p:grpSpPr>
        <p:sp>
          <p:nvSpPr>
            <p:cNvPr id="100" name="Rectangle 99">
              <a:hlinkClick r:id="" action="ppaction://customshow?id=101&amp;return=true"/>
            </p:cNvPr>
            <p:cNvSpPr/>
            <p:nvPr/>
          </p:nvSpPr>
          <p:spPr>
            <a:xfrm>
              <a:off x="6453808" y="3101036"/>
              <a:ext cx="1806122" cy="17281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1" name="Picture 5" descr="C:\Users\Peter\Downloads\ycoAe59c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8299" y="3586946"/>
              <a:ext cx="756372" cy="756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Isosceles Triangle 101"/>
            <p:cNvSpPr/>
            <p:nvPr/>
          </p:nvSpPr>
          <p:spPr>
            <a:xfrm>
              <a:off x="7224074" y="3133516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Isosceles Triangle 102"/>
            <p:cNvSpPr/>
            <p:nvPr/>
          </p:nvSpPr>
          <p:spPr>
            <a:xfrm rot="5400000">
              <a:off x="7822784" y="3738417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Isosceles Triangle 103"/>
            <p:cNvSpPr/>
            <p:nvPr/>
          </p:nvSpPr>
          <p:spPr>
            <a:xfrm rot="16200000">
              <a:off x="6619175" y="3738417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Isosceles Triangle 104"/>
            <p:cNvSpPr/>
            <p:nvPr/>
          </p:nvSpPr>
          <p:spPr>
            <a:xfrm flipV="1">
              <a:off x="7224074" y="4342302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Isosceles Triangle 105"/>
            <p:cNvSpPr/>
            <p:nvPr/>
          </p:nvSpPr>
          <p:spPr>
            <a:xfrm rot="2700000">
              <a:off x="7649582" y="3317925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Isosceles Triangle 106"/>
            <p:cNvSpPr/>
            <p:nvPr/>
          </p:nvSpPr>
          <p:spPr>
            <a:xfrm rot="18900000" flipV="1">
              <a:off x="7644567" y="4170423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Isosceles Triangle 107"/>
            <p:cNvSpPr/>
            <p:nvPr/>
          </p:nvSpPr>
          <p:spPr>
            <a:xfrm rot="18900000" flipH="1">
              <a:off x="6795706" y="3312491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Isosceles Triangle 108"/>
            <p:cNvSpPr/>
            <p:nvPr/>
          </p:nvSpPr>
          <p:spPr>
            <a:xfrm rot="13500000">
              <a:off x="6795705" y="4170422"/>
              <a:ext cx="304821" cy="453430"/>
            </a:xfrm>
            <a:prstGeom prst="triangl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19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53" grpId="0"/>
      <p:bldP spid="58" grpId="0"/>
      <p:bldP spid="63" grpId="0"/>
      <p:bldP spid="68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3071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Change from £5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7797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Find % off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212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Find sale price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9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Find original price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253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Change from £10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235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Change from £20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Money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6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9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298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£4.11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91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£0.89 or 89p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34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£1.33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9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£3.67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301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£2.57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3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£2.43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8" y="3423203"/>
            <a:ext cx="121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£1.52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4" y="4369370"/>
            <a:ext cx="104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£4.30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£3.40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£3.48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703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70p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7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£1.60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work out how much change they would get from £5.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393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4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1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41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£6.01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£7.43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92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£6.18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£3.82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850" y="3457659"/>
            <a:ext cx="112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£4.45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8379" y="4323203"/>
            <a:ext cx="129478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00"/>
                </a:solidFill>
                <a:ea typeface="Calibri"/>
                <a:cs typeface="Times New Roman"/>
              </a:rPr>
              <a:t>£1.66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9850" y="5211539"/>
            <a:ext cx="788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02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£5.55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1" y="4323203"/>
            <a:ext cx="3839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£8.34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3" y="5211539"/>
            <a:ext cx="51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work out how much change they would get from </a:t>
            </a:r>
            <a:r>
              <a:rPr lang="en-GB" sz="2400" dirty="0" smtClean="0"/>
              <a:t>£10.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92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£3.99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13" y="1623376"/>
            <a:ext cx="152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£2.57</a:t>
            </a:r>
          </a:p>
        </p:txBody>
      </p:sp>
    </p:spTree>
    <p:extLst>
      <p:ext uri="{BB962C8B-B14F-4D97-AF65-F5344CB8AC3E}">
        <p14:creationId xmlns:p14="http://schemas.microsoft.com/office/powerpoint/2010/main" val="26981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9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5&amp;return=true"/>
          </p:cNvPr>
          <p:cNvSpPr/>
          <p:nvPr/>
        </p:nvSpPr>
        <p:spPr>
          <a:xfrm>
            <a:off x="383648" y="2429129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00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£7.41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09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£12.59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7" y="1598749"/>
            <a:ext cx="343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£16.27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97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£3.73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08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£12.91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13040" y="2523203"/>
            <a:ext cx="105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£7.09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69134" y="3467134"/>
            <a:ext cx="165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£10.66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1" y="437336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£17.50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£13.01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339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£9.34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359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£2.50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£6.99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05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work out how much change they would get from </a:t>
            </a:r>
            <a:r>
              <a:rPr lang="en-GB" sz="2400" dirty="0" smtClean="0"/>
              <a:t>£20.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584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5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1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191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£80 – 5% off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87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£76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79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£60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93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£36 – 17% off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£29.88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94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£20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07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£31.86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94410" y="5223203"/>
            <a:ext cx="104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£51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2" y="3432634"/>
            <a:ext cx="215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£40 – 50% off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243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£35.40 – 10% off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4603" y="5253981"/>
            <a:ext cx="2441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£60 – 15% off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sale price of these items.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2377" y="1623376"/>
            <a:ext cx="206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£75 – 20% off</a:t>
            </a:r>
          </a:p>
        </p:txBody>
      </p:sp>
    </p:spTree>
    <p:extLst>
      <p:ext uri="{BB962C8B-B14F-4D97-AF65-F5344CB8AC3E}">
        <p14:creationId xmlns:p14="http://schemas.microsoft.com/office/powerpoint/2010/main" val="23244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4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>
            <a:hlinkClick r:id="" action="ppaction://customshow?id=7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293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Was £75 Now £63.75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90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337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Was £72 Now £48</a:t>
            </a:r>
            <a:endParaRPr lang="en-GB" sz="24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3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33%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764" y="2600147"/>
            <a:ext cx="3405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Was £16 Now £14.40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7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109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295888"/>
            <a:ext cx="72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50%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9" y="5223203"/>
            <a:ext cx="107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12.5%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89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Was £1000 Now £950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67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Was £60 Now £30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88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Was £9.60 Now £8.40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work out the % off as the prices were reduced.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930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35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362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5% off – Sale price £57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69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£60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337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10% off – Sale price £72</a:t>
            </a:r>
            <a:endParaRPr lang="en-GB" sz="24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3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£80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544" y="2569370"/>
            <a:ext cx="3405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25% off – Sale price £108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94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£144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94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£1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93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£165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223203"/>
            <a:ext cx="92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£5.60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332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20% off – Sale price 80p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35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40% off – Sale price £99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69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37.5% off – Sale price £3.50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original price from the sale price and the % off.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292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2279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Value of a digit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7797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x by 10, 100 </a:t>
            </a:r>
            <a:r>
              <a:rPr lang="en-GB" sz="2400" dirty="0" err="1" smtClean="0">
                <a:solidFill>
                  <a:srgbClr val="FFFF00"/>
                </a:solidFill>
                <a:cs typeface="Calibri"/>
              </a:rPr>
              <a:t>etc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328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Making smallest number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9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Calibri"/>
              </a:rPr>
              <a:t>÷ by 10, 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100 </a:t>
            </a:r>
            <a:r>
              <a:rPr lang="en-GB" sz="2400" dirty="0" err="1" smtClean="0">
                <a:solidFill>
                  <a:srgbClr val="FFFF00"/>
                </a:solidFill>
                <a:cs typeface="Calibri"/>
              </a:rPr>
              <a:t>etc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253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Value of a digit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263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Ordering numbers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Place Value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3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1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298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69,342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hree hundred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34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9,531,754.29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1" y="1669543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hirty thousand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301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31,248,596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0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hirty million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8" y="3423203"/>
            <a:ext cx="258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hree hundredths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5" y="4314291"/>
            <a:ext cx="334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hree hundred thousand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thirty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2564.23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211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954,324,578.6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7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732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the value of 3 in each of these numbers.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991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 gave 100 people 100 seconds to name cube numbers &lt; 250.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4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84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</a:t>
            </a:r>
            <a:r>
              <a:rPr lang="en-GB" sz="2400" dirty="0" smtClean="0">
                <a:solidFill>
                  <a:srgbClr val="FFFF00"/>
                </a:solidFill>
              </a:rPr>
              <a:t>ix thousand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229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</a:t>
            </a:r>
            <a:r>
              <a:rPr lang="en-GB" sz="2400" dirty="0" smtClean="0">
                <a:solidFill>
                  <a:srgbClr val="FFFF00"/>
                </a:solidFill>
              </a:rPr>
              <a:t>ix hundredths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214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3954.256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9850" y="2569370"/>
            <a:ext cx="224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</a:t>
            </a:r>
            <a:r>
              <a:rPr lang="en-GB" sz="2400" dirty="0" smtClean="0">
                <a:solidFill>
                  <a:srgbClr val="FFFF00"/>
                </a:solidFill>
              </a:rPr>
              <a:t>ix thousandths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850" y="3457659"/>
            <a:ext cx="161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</a:t>
            </a:r>
            <a:r>
              <a:rPr lang="en-GB" sz="2400" dirty="0" smtClean="0">
                <a:solidFill>
                  <a:srgbClr val="FFFF00"/>
                </a:solidFill>
              </a:rPr>
              <a:t>ix tenths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8379" y="4323203"/>
            <a:ext cx="1477837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FFFF00"/>
                </a:solidFill>
                <a:ea typeface="Calibri"/>
                <a:cs typeface="Times New Roman"/>
              </a:rPr>
              <a:t>s</a:t>
            </a:r>
            <a:r>
              <a:rPr lang="en-GB" sz="2400" dirty="0" smtClean="0">
                <a:solidFill>
                  <a:srgbClr val="FFFF00"/>
                </a:solidFill>
                <a:ea typeface="Calibri"/>
                <a:cs typeface="Times New Roman"/>
              </a:rPr>
              <a:t>ix million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9850" y="5211539"/>
            <a:ext cx="788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six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52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975.625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1" y="4323203"/>
            <a:ext cx="200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986,248,321.2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3" y="5211539"/>
            <a:ext cx="2538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4296.1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</a:t>
            </a:r>
            <a:r>
              <a:rPr lang="en-GB" sz="2400" dirty="0" smtClean="0"/>
              <a:t>the value of the digit 6.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13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6942.5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13" y="1623376"/>
            <a:ext cx="152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5.06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6&amp;return=true"/>
          </p:cNvPr>
          <p:cNvSpPr/>
          <p:nvPr/>
        </p:nvSpPr>
        <p:spPr>
          <a:xfrm>
            <a:off x="383648" y="2429129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323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9.01, 9.19, 9.91, 9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20158" y="669639"/>
            <a:ext cx="249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9, 9.01, 9.19, 9.91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7" y="1598749"/>
            <a:ext cx="343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754, 745, 747, 774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0158" y="1662685"/>
            <a:ext cx="263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745, 747, 754, 774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08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.09, 0.90, 0.1, 0.19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2523203"/>
            <a:ext cx="275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0.09, 0.1, 0.19, 0.9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11105" y="3467107"/>
            <a:ext cx="371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10101, 10110, 11010, 11100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1" y="4314291"/>
            <a:ext cx="309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123, 213, 231, 312, 321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352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12392.1, 123012, 123021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369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11010, 10110, 11100, 10101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323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123, 213, 321, 312, 231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95" y="5234779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123012, 123021, 12392.1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05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order these sets of numbers starting with the smallest number.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80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50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>
            <a:hlinkClick r:id="" action="ppaction://customshow?id=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129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68162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135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12668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1139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31872</a:t>
            </a:r>
            <a:endParaRPr lang="en-GB" sz="24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3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12378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764" y="2523203"/>
            <a:ext cx="124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21814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11248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109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189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295888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115588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0684" y="5224319"/>
            <a:ext cx="107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12248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89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981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6765" y="4315185"/>
            <a:ext cx="117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158851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24182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rearrange these digits to give the smallest number.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584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4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191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62 x 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87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620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21605.4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93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25.6 x 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256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54003" y="3461527"/>
            <a:ext cx="86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37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07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280.3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4003" y="5223203"/>
            <a:ext cx="104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235.6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2" y="3432634"/>
            <a:ext cx="215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.037 x 1000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243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28.03 x 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3" y="5253981"/>
            <a:ext cx="2441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2.356 x 100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09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work out these multiplication calculations.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2377" y="1623376"/>
            <a:ext cx="249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2.16054 x 10000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cs typeface="Times New Roman" panose="02020603050405020304" pitchFamily="18" charset="0"/>
              </a:rPr>
              <a:t>÷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44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362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25.09 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÷ 1000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134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0.02509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337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6 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÷ 10  </a:t>
            </a:r>
            <a:endParaRPr lang="en-GB" sz="24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1" y="1669543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0.6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544" y="2569370"/>
            <a:ext cx="3405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951.3 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÷ 100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94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9.513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94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15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93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26.58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223203"/>
            <a:ext cx="128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3.1268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332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150 ÷ 10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35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2658 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÷ 100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69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312.68 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÷ 100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work out these </a:t>
            </a:r>
            <a:r>
              <a:rPr lang="en-GB" sz="2400" dirty="0" smtClean="0"/>
              <a:t> division calculations.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811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9601" y="1184791"/>
              <a:ext cx="2711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Co-ordinates shapes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7797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Compass points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328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Compass points 1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9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Compass points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339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Co-ordinates: reflection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4" y="4710334"/>
            <a:ext cx="350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Calibri"/>
              </a:rPr>
              <a:t>Co-ordinates 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: reflection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Co-ordinates &amp; Compass points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6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211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(2,2) (2,3) (3,2)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85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r</a:t>
            </a:r>
            <a:r>
              <a:rPr lang="en-GB" sz="2400" dirty="0" smtClean="0">
                <a:solidFill>
                  <a:srgbClr val="FFFF00"/>
                </a:solidFill>
              </a:rPr>
              <a:t>ight angled triangle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903" y="1623376"/>
            <a:ext cx="334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(2,5) (4,5) (4,3) (2,3)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1" y="1669543"/>
            <a:ext cx="139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square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301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(4,1) (4,2) (7,2) (7,1)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rectangle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8" y="3423203"/>
            <a:ext cx="258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i</a:t>
            </a:r>
            <a:r>
              <a:rPr lang="en-GB" sz="2400" dirty="0" smtClean="0">
                <a:solidFill>
                  <a:srgbClr val="FFFF00"/>
                </a:solidFill>
              </a:rPr>
              <a:t>sosceles triangle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5" y="4314291"/>
            <a:ext cx="190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parallelogram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kite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(6,1) (7,4) (8,1)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269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(5,2) (6,3) (9,3) (8,2)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7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(2,2) (0,6) (2,8) (4,6)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the shapes from the </a:t>
            </a:r>
          </a:p>
          <a:p>
            <a:r>
              <a:rPr lang="en-GB" sz="2400" dirty="0" smtClean="0"/>
              <a:t>co-ordinates.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724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6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(-2,2)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229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(-1,6)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92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(6,1)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9850" y="2569370"/>
            <a:ext cx="112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(-6,1)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850" y="3457659"/>
            <a:ext cx="89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(5,4)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8379" y="4323203"/>
            <a:ext cx="1477837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00"/>
                </a:solidFill>
                <a:ea typeface="Calibri"/>
                <a:cs typeface="Times New Roman"/>
              </a:rPr>
              <a:t>(-7,-6)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9850" y="5211539"/>
            <a:ext cx="161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(10,-14)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52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(-5,4)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1" y="4323203"/>
            <a:ext cx="200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(7,-6)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3" y="5211539"/>
            <a:ext cx="2538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(-10,-14)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</a:t>
            </a:r>
            <a:r>
              <a:rPr lang="en-GB" sz="2400" dirty="0" smtClean="0"/>
              <a:t>to reflect these co-ordinates through the </a:t>
            </a:r>
            <a:r>
              <a:rPr lang="en-GB" sz="2400" i="1" dirty="0" smtClean="0"/>
              <a:t>y</a:t>
            </a:r>
            <a:r>
              <a:rPr lang="en-GB" sz="2400" dirty="0" smtClean="0"/>
              <a:t> axis and give the new co-ordinate.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13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(2,2)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13" y="1623376"/>
            <a:ext cx="152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(1,6)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8&amp;return=true"/>
          </p:cNvPr>
          <p:cNvSpPr/>
          <p:nvPr/>
        </p:nvSpPr>
        <p:spPr>
          <a:xfrm>
            <a:off x="383648" y="2429129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323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(-9,-7)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20158" y="669639"/>
            <a:ext cx="97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(-9,7)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7" y="1598749"/>
            <a:ext cx="343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(8,0)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381" y="1662685"/>
            <a:ext cx="75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(8,0)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08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(-7,8)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252320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(-7,-8)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2039" y="3467107"/>
            <a:ext cx="98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(4,-5)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153" y="4314290"/>
            <a:ext cx="79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(6,3)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07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(-3,3)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80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(4,5)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323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(6,-3)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95" y="5234779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(-3,-3)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05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reflect these co-ordinates through the </a:t>
            </a:r>
            <a:r>
              <a:rPr lang="en-GB" sz="2400" i="1" dirty="0" smtClean="0"/>
              <a:t>x</a:t>
            </a:r>
            <a:r>
              <a:rPr lang="en-GB" sz="2400" dirty="0" smtClean="0"/>
              <a:t> </a:t>
            </a:r>
            <a:r>
              <a:rPr lang="en-GB" sz="2400" dirty="0"/>
              <a:t>axis and give the </a:t>
            </a:r>
            <a:r>
              <a:rPr lang="en-GB" sz="2400" dirty="0" smtClean="0"/>
              <a:t>new co-ordinate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9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1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68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>
            <a:hlinkClick r:id="" action="ppaction://customshow?id=7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129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SW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135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1139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</a:t>
            </a:r>
            <a:endParaRPr lang="en-GB" sz="24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3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764" y="2523203"/>
            <a:ext cx="124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NE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109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295888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0684" y="5224319"/>
            <a:ext cx="107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89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NW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8942" y="4315185"/>
            <a:ext cx="117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65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turn 180° from each of these compass points and name the direction they are now facing.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926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035104"/>
              </p:ext>
            </p:extLst>
          </p:nvPr>
        </p:nvGraphicFramePr>
        <p:xfrm>
          <a:off x="3419872" y="1196752"/>
          <a:ext cx="1872208" cy="284139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008112"/>
                <a:gridCol w="864096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216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2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5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299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NW – ¾ turn clockwise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87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368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SW – ¼ turn anti-clockwise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54003" y="3461527"/>
            <a:ext cx="86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07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4003" y="5223203"/>
            <a:ext cx="104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2" y="3432634"/>
            <a:ext cx="344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 – ¾ turn anti-clockwise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286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SE – ¼ turn clockwise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253981"/>
            <a:ext cx="352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NE – ½ turn anti-clockwise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give the new direction after a turn.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2377" y="1623376"/>
            <a:ext cx="285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N </a:t>
            </a:r>
            <a:r>
              <a:rPr lang="en-GB" sz="2400" dirty="0" smtClean="0">
                <a:solidFill>
                  <a:srgbClr val="FFFF00"/>
                </a:solidFill>
              </a:rPr>
              <a:t>– ¼ turn clockwise  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cs typeface="Times New Roman" panose="02020603050405020304" pitchFamily="18" charset="0"/>
              </a:rPr>
              <a:t>÷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37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329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 – turn 315° clockwise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67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NE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363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SE – turn 45° anti-clockwise</a:t>
            </a:r>
            <a:endParaRPr lang="en-GB" sz="24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1" y="1669543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0849" y="2538415"/>
            <a:ext cx="406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NW – turn 270° anti-clockwise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94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NE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63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93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223203"/>
            <a:ext cx="92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332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N – turn 180° clockwise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35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SW – turn 225° clockwise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69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 – turn 135° clockwise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give the new direction after a turn.</a:t>
            </a:r>
          </a:p>
        </p:txBody>
      </p:sp>
    </p:spTree>
    <p:extLst>
      <p:ext uri="{BB962C8B-B14F-4D97-AF65-F5344CB8AC3E}">
        <p14:creationId xmlns:p14="http://schemas.microsoft.com/office/powerpoint/2010/main" val="146430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4" y="1197329"/>
              <a:ext cx="3071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Temperature change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7797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Bank account difference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328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Bank account change 1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7" y="4710335"/>
            <a:ext cx="325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Bank account change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318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Temperature difference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299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Temperature change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Negative Numbers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7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167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rise 7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81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34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</a:t>
            </a:r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°C 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drop 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10°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1" y="1669543"/>
            <a:ext cx="730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-4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301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-8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 rise 15°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3175" y="2547940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 smtClean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8458" y="3423203"/>
            <a:ext cx="105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-15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5" y="4314291"/>
            <a:ext cx="334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-7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-21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-2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 drop 13°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211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 drop 14°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30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-7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drop 14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what the new temperature is.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97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5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9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41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d</a:t>
            </a:r>
            <a:r>
              <a:rPr lang="en-GB" sz="2400" dirty="0" smtClean="0">
                <a:solidFill>
                  <a:srgbClr val="FFFF00"/>
                </a:solidFill>
              </a:rPr>
              <a:t>rop 15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14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r</a:t>
            </a:r>
            <a:r>
              <a:rPr lang="en-GB" sz="2400" dirty="0" smtClean="0">
                <a:solidFill>
                  <a:srgbClr val="FFFF00"/>
                </a:solidFill>
              </a:rPr>
              <a:t>ise 3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293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start </a:t>
            </a:r>
            <a:r>
              <a:rPr lang="en-GB" sz="2400" dirty="0" smtClean="0">
                <a:solidFill>
                  <a:srgbClr val="FFFF00"/>
                </a:solidFill>
              </a:rPr>
              <a:t>12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r>
              <a:rPr lang="en-GB" sz="2400" dirty="0">
                <a:solidFill>
                  <a:srgbClr val="FFFF00"/>
                </a:solidFill>
              </a:rPr>
              <a:t>, finish </a:t>
            </a:r>
            <a:r>
              <a:rPr lang="en-GB" sz="2400" dirty="0" smtClean="0">
                <a:solidFill>
                  <a:srgbClr val="FFFF00"/>
                </a:solidFill>
              </a:rPr>
              <a:t>-3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9850" y="2569370"/>
            <a:ext cx="224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d</a:t>
            </a:r>
            <a:r>
              <a:rPr lang="en-GB" sz="2400" dirty="0" smtClean="0">
                <a:solidFill>
                  <a:srgbClr val="FFFF00"/>
                </a:solidFill>
              </a:rPr>
              <a:t>rop 15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850" y="3457659"/>
            <a:ext cx="161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d</a:t>
            </a:r>
            <a:r>
              <a:rPr lang="en-GB" sz="2400" dirty="0" smtClean="0">
                <a:solidFill>
                  <a:srgbClr val="FFFF00"/>
                </a:solidFill>
              </a:rPr>
              <a:t>rop 16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8379" y="4323203"/>
            <a:ext cx="1477837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FFFF00"/>
                </a:solidFill>
                <a:ea typeface="Calibri"/>
                <a:cs typeface="Times New Roman"/>
              </a:rPr>
              <a:t>r</a:t>
            </a:r>
            <a:r>
              <a:rPr lang="en-GB" sz="2400" dirty="0" smtClean="0">
                <a:solidFill>
                  <a:srgbClr val="FFFF00"/>
                </a:solidFill>
                <a:ea typeface="Calibri"/>
                <a:cs typeface="Times New Roman"/>
              </a:rPr>
              <a:t>ise 2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9849" y="5211539"/>
            <a:ext cx="132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d</a:t>
            </a:r>
            <a:r>
              <a:rPr lang="en-GB" sz="2400" dirty="0" smtClean="0">
                <a:solidFill>
                  <a:srgbClr val="FFFF00"/>
                </a:solidFill>
              </a:rPr>
              <a:t>rop 2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89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start </a:t>
            </a:r>
            <a:r>
              <a:rPr lang="en-GB" sz="2400" dirty="0" smtClean="0">
                <a:solidFill>
                  <a:srgbClr val="FFFF00"/>
                </a:solidFill>
              </a:rPr>
              <a:t>-3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r>
              <a:rPr lang="en-GB" sz="2400" dirty="0">
                <a:solidFill>
                  <a:srgbClr val="FFFF00"/>
                </a:solidFill>
              </a:rPr>
              <a:t>, finish </a:t>
            </a:r>
            <a:r>
              <a:rPr lang="en-GB" sz="2400" dirty="0" smtClean="0">
                <a:solidFill>
                  <a:srgbClr val="FFFF00"/>
                </a:solidFill>
              </a:rPr>
              <a:t>-19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1" y="4323203"/>
            <a:ext cx="279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start </a:t>
            </a:r>
            <a:r>
              <a:rPr lang="en-GB" sz="2400" dirty="0" smtClean="0">
                <a:solidFill>
                  <a:srgbClr val="FFFF00"/>
                </a:solidFill>
              </a:rPr>
              <a:t>-1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r>
              <a:rPr lang="en-GB" sz="2400" dirty="0">
                <a:solidFill>
                  <a:srgbClr val="FFFF00"/>
                </a:solidFill>
              </a:rPr>
              <a:t>, finish 1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3" y="5211539"/>
            <a:ext cx="2898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start 1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r>
              <a:rPr lang="en-GB" sz="2400" dirty="0">
                <a:solidFill>
                  <a:srgbClr val="FFFF00"/>
                </a:solidFill>
              </a:rPr>
              <a:t>, finish </a:t>
            </a:r>
            <a:r>
              <a:rPr lang="en-GB" sz="2400" dirty="0" smtClean="0">
                <a:solidFill>
                  <a:srgbClr val="FFFF00"/>
                </a:solidFill>
              </a:rPr>
              <a:t>-1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77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</a:t>
            </a:r>
            <a:r>
              <a:rPr lang="en-GB" sz="2400" dirty="0" smtClean="0"/>
              <a:t>to find the drop or rise in temperature.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322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</a:t>
            </a:r>
            <a:r>
              <a:rPr lang="en-GB" sz="2400" dirty="0" smtClean="0">
                <a:solidFill>
                  <a:srgbClr val="FFFF00"/>
                </a:solidFill>
              </a:rPr>
              <a:t>tart 7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r>
              <a:rPr lang="en-GB" sz="2400" dirty="0" smtClean="0">
                <a:solidFill>
                  <a:srgbClr val="FFFF00"/>
                </a:solidFill>
              </a:rPr>
              <a:t>, finish -8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13" y="1623376"/>
            <a:ext cx="274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start </a:t>
            </a:r>
            <a:r>
              <a:rPr lang="en-GB" sz="2400" dirty="0" smtClean="0">
                <a:solidFill>
                  <a:srgbClr val="FFFF00"/>
                </a:solidFill>
              </a:rPr>
              <a:t>-9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r>
              <a:rPr lang="en-GB" sz="2400" dirty="0">
                <a:solidFill>
                  <a:srgbClr val="FFFF00"/>
                </a:solidFill>
              </a:rPr>
              <a:t>, finish </a:t>
            </a:r>
            <a:r>
              <a:rPr lang="en-GB" sz="2400" dirty="0" smtClean="0">
                <a:solidFill>
                  <a:srgbClr val="FFFF00"/>
                </a:solidFill>
              </a:rPr>
              <a:t>-6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2&amp;return=true"/>
          </p:cNvPr>
          <p:cNvSpPr/>
          <p:nvPr/>
        </p:nvSpPr>
        <p:spPr>
          <a:xfrm>
            <a:off x="383648" y="2429129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323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9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rise 4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°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then fall 11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20158" y="669639"/>
            <a:ext cx="61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2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7" y="1598749"/>
            <a:ext cx="343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-5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fall 6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°</a:t>
            </a:r>
            <a:r>
              <a:rPr lang="en-GB" sz="2400" dirty="0" smtClean="0">
                <a:solidFill>
                  <a:srgbClr val="FFFF00"/>
                </a:solidFill>
              </a:rPr>
              <a:t> then fall 4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0158" y="1662685"/>
            <a:ext cx="111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-15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08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fall 5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°</a:t>
            </a:r>
            <a:r>
              <a:rPr lang="en-GB" sz="2400" dirty="0" smtClean="0">
                <a:solidFill>
                  <a:srgbClr val="FFFF00"/>
                </a:solidFill>
              </a:rPr>
              <a:t> then rise 11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37001" y="252233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9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11105" y="3467107"/>
            <a:ext cx="84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-5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1" y="4314291"/>
            <a:ext cx="122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-2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352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-15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303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fall 19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°</a:t>
            </a:r>
            <a:r>
              <a:rPr lang="en-GB" sz="2400" dirty="0" smtClean="0">
                <a:solidFill>
                  <a:srgbClr val="FFFF00"/>
                </a:solidFill>
              </a:rPr>
              <a:t> then rise 8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323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-7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r>
              <a:rPr lang="en-GB" sz="2400" dirty="0" smtClean="0">
                <a:solidFill>
                  <a:srgbClr val="FFFF00"/>
                </a:solidFill>
              </a:rPr>
              <a:t> rise 2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°</a:t>
            </a:r>
            <a:r>
              <a:rPr lang="en-GB" sz="2400" dirty="0" smtClean="0">
                <a:solidFill>
                  <a:srgbClr val="FFFF00"/>
                </a:solidFill>
              </a:rPr>
              <a:t> then rise 3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95" y="5234779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-19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°C</a:t>
            </a:r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rise 13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°</a:t>
            </a:r>
            <a:r>
              <a:rPr lang="en-GB" sz="2400" dirty="0" smtClean="0">
                <a:solidFill>
                  <a:srgbClr val="FFFF00"/>
                </a:solidFill>
              </a:rPr>
              <a:t> then fall 9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05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what the new temperature is.</a:t>
            </a:r>
          </a:p>
        </p:txBody>
      </p:sp>
    </p:spTree>
    <p:extLst>
      <p:ext uri="{BB962C8B-B14F-4D97-AF65-F5344CB8AC3E}">
        <p14:creationId xmlns:p14="http://schemas.microsoft.com/office/powerpoint/2010/main" val="33254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77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>
            <a:hlinkClick r:id="" action="ppaction://customshow?id=2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329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Start £40.50 spend £60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62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-£19.50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308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Start -£14 receive £40</a:t>
            </a:r>
            <a:endParaRPr lang="en-GB" sz="24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1" y="1669543"/>
            <a:ext cx="94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£28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764" y="2523203"/>
            <a:ext cx="366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Start -£12 receive £21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53378" y="2569370"/>
            <a:ext cx="780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109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-£6.25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295888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-£13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0684" y="5224319"/>
            <a:ext cx="83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£26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325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Start £5.50 spend 11.75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6764" y="4315185"/>
            <a:ext cx="275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Start £15 spend £28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38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Start £7 receive £19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give the new balance of a bank account after spending or receiving money.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62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4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299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Start £50 finish -£20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Spent £70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67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Received £59.50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08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Start £38 finish -£25.40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Spent £63.40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54003" y="3461527"/>
            <a:ext cx="203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Received </a:t>
            </a:r>
            <a:r>
              <a:rPr lang="en-GB" sz="2400" dirty="0" smtClean="0">
                <a:solidFill>
                  <a:srgbClr val="FFFF00"/>
                </a:solidFill>
              </a:rPr>
              <a:t>£20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44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Spent £151.57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4003" y="5223203"/>
            <a:ext cx="211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Spent £52.30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2" y="3432634"/>
            <a:ext cx="359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Start -£10 finish £10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7" y="4348023"/>
            <a:ext cx="368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Start £106.34 finish -£45.23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253981"/>
            <a:ext cx="352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Start -£45 finish -£97.30 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amount spent or received from these bank accounts.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2377" y="1623376"/>
            <a:ext cx="328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start £-£47.50 finish £12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10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cs typeface="Times New Roman" panose="02020603050405020304" pitchFamily="18" charset="0"/>
              </a:rPr>
              <a:t>÷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77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3627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Start £25, spend £13, receive £7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134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£19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544" y="1638765"/>
            <a:ext cx="3743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Start -£14, spend £4, spend £6.50</a:t>
            </a:r>
            <a:endParaRPr lang="en-GB" sz="20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38765"/>
            <a:ext cx="123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-£24.50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544" y="2430000"/>
            <a:ext cx="340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Start £87.20, spend £100, receive £19.50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4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£6.70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94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-£100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1" y="4369370"/>
            <a:ext cx="122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£50.50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223203"/>
            <a:ext cx="128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-£61.70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330000"/>
            <a:ext cx="3109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Start -£200, spend £50, receive £150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553" y="4202685"/>
            <a:ext cx="358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S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tart £25, receive £12, receive £13.50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2799" y="5130000"/>
            <a:ext cx="3693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Start -£64, spend £14, receive £16.30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give the new balance of a bank account after spending </a:t>
            </a:r>
            <a:r>
              <a:rPr lang="en-GB" sz="2400" dirty="0" smtClean="0"/>
              <a:t>and/or </a:t>
            </a:r>
            <a:r>
              <a:rPr lang="en-GB" sz="2400" dirty="0"/>
              <a:t>receiving money.</a:t>
            </a:r>
          </a:p>
        </p:txBody>
      </p:sp>
    </p:spTree>
    <p:extLst>
      <p:ext uri="{BB962C8B-B14F-4D97-AF65-F5344CB8AC3E}">
        <p14:creationId xmlns:p14="http://schemas.microsoft.com/office/powerpoint/2010/main" val="30340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2063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Using 4 threes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How many coins?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2272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What number?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1587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What age?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514" y="2851215"/>
            <a:ext cx="219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Using 4 fours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299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Dimensions of cuboids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Puzzles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 gave 100 people 100 seconds to give possible lengths and widths for a rectangle with an area of 96cm</a:t>
            </a:r>
            <a:r>
              <a:rPr lang="en-GB" sz="3600" baseline="30000" dirty="0" smtClean="0"/>
              <a:t>2 </a:t>
            </a:r>
            <a:r>
              <a:rPr lang="en-GB" sz="3600" dirty="0" smtClean="0"/>
              <a:t> (whole cm only)</a:t>
            </a:r>
            <a:endParaRPr lang="en-GB" sz="3600" dirty="0"/>
          </a:p>
          <a:p>
            <a:pPr algn="ctr"/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35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6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84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3+3+3-3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7" y="1598749"/>
            <a:ext cx="479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339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 x 3 +3 </a:t>
            </a:r>
            <a:r>
              <a:rPr lang="en-GB" sz="2400" dirty="0">
                <a:solidFill>
                  <a:srgbClr val="FFFF00"/>
                </a:solidFill>
              </a:rPr>
              <a:t>– 3 or (3+3-3) x </a:t>
            </a:r>
            <a:r>
              <a:rPr lang="en-GB" sz="2400" dirty="0" smtClean="0">
                <a:solidFill>
                  <a:srgbClr val="FFFF00"/>
                </a:solidFill>
              </a:rPr>
              <a:t>3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77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2439" y="2568499"/>
            <a:ext cx="152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(3+3+3)/3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5411" y="3467134"/>
            <a:ext cx="165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3+3 + 3/3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6056" y="43858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3+3 – 3/3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3/3 + 3/3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44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50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720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633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make these numbers using 4 (no more, no less) </a:t>
            </a:r>
            <a:r>
              <a:rPr lang="en-GB" sz="2400" dirty="0" smtClean="0"/>
              <a:t>threes </a:t>
            </a:r>
            <a:r>
              <a:rPr lang="en-GB" sz="2400" dirty="0"/>
              <a:t>and any Maths signs. </a:t>
            </a:r>
            <a:r>
              <a:rPr lang="en-GB" sz="2400" dirty="0" smtClean="0"/>
              <a:t>3 3 3 3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35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53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7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44-44 or 4+4-4-4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9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65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 + 4 + 4 - 4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56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29" y="2569370"/>
            <a:ext cx="175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 x (4/4 + 4)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7" y="3423203"/>
            <a:ext cx="347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44/44 or 4+4/4+4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4" y="4369370"/>
            <a:ext cx="320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4/4 + 4 + 4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187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(4+4+4)/4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52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8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50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make these numbers using 4 (no more, no less) fours and any Maths signs. 4  4  4 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781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2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9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256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5cm x 7cm x 11cm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128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4199cm</a:t>
            </a:r>
            <a:r>
              <a:rPr lang="en-GB" sz="2400" baseline="300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289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13cm x 17cm x 19cm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128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30cm</a:t>
            </a:r>
            <a:r>
              <a:rPr lang="en-GB" sz="2400" baseline="300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81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2cm x 3cm x 5cm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9112" y="3457659"/>
            <a:ext cx="263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7cm x 11cm x 13cm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8379" y="4323203"/>
            <a:ext cx="241394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00"/>
                </a:solidFill>
                <a:ea typeface="Calibri"/>
                <a:cs typeface="Times New Roman"/>
              </a:rPr>
              <a:t>3cm x 5cm x 7cm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49" y="5211539"/>
            <a:ext cx="287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11cm x 13cm x 17cm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52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1001cm</a:t>
            </a:r>
            <a:r>
              <a:rPr lang="en-GB" sz="2400" baseline="300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1" y="4323203"/>
            <a:ext cx="3839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105cm</a:t>
            </a:r>
            <a:r>
              <a:rPr lang="en-GB" sz="2400" baseline="30000" dirty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  <a:p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2" y="5211539"/>
            <a:ext cx="183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2431cm</a:t>
            </a:r>
            <a:r>
              <a:rPr lang="en-GB" sz="2400" baseline="300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</a:t>
            </a:r>
            <a:r>
              <a:rPr lang="en-GB" sz="2400" i="1" dirty="0" smtClean="0"/>
              <a:t>l</a:t>
            </a:r>
            <a:r>
              <a:rPr lang="en-GB" sz="2400" dirty="0" smtClean="0"/>
              <a:t> x w x h of these cuboids. All the sides are whole numbers &gt; 1.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128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385cm</a:t>
            </a:r>
            <a:r>
              <a:rPr lang="en-GB" sz="2400" baseline="300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9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1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7" y="565665"/>
            <a:ext cx="3671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Multiple of 12; multiple of 8; sum of its 2 digits=9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87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37802"/>
            <a:ext cx="79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56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400093"/>
            <a:ext cx="315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Square number; &lt;200; 3 digits; product of digits=54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169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62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49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13182" y="4369637"/>
            <a:ext cx="82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94410" y="5223203"/>
            <a:ext cx="104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2" y="3330000"/>
            <a:ext cx="358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Square number; odd; &lt;50; sum of its digits=13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2378" y="4185468"/>
            <a:ext cx="358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Prime number; &lt;50; product of digits =21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253981"/>
            <a:ext cx="381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Multiple of 10; &gt;40; &lt;60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number from the clues.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1606" y="1469488"/>
            <a:ext cx="3731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 &lt;100; multiple of 7; sum of digits=11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1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9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299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£2.49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94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£2, 20p, 20p 5p, 2p, 2p (6)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361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50p, 20p, 20p, 5p, 2p, 1p (6)</a:t>
            </a:r>
            <a:endParaRPr lang="en-GB" sz="20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995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43p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3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20p, 20p, 2p, 1p (4)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2026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20p, 10p, 5p (3)</a:t>
            </a:r>
            <a:endParaRPr lang="en-GB" sz="20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3599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£1, 50p, 10p, 2p, 2p (5)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67499" y="5135706"/>
            <a:ext cx="351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£2, £</a:t>
            </a:r>
            <a:r>
              <a:rPr lang="en-GB" sz="2000" dirty="0">
                <a:solidFill>
                  <a:srgbClr val="FFFF00"/>
                </a:solidFill>
              </a:rPr>
              <a:t>1, 50p, 20p, </a:t>
            </a:r>
            <a:r>
              <a:rPr lang="en-GB" sz="2000" dirty="0" smtClean="0">
                <a:solidFill>
                  <a:srgbClr val="FFFF00"/>
                </a:solidFill>
              </a:rPr>
              <a:t>10p</a:t>
            </a:r>
            <a:r>
              <a:rPr lang="en-GB" sz="2000" dirty="0">
                <a:solidFill>
                  <a:srgbClr val="FFFF00"/>
                </a:solidFill>
              </a:rPr>
              <a:t>, 5p, 2p, </a:t>
            </a:r>
            <a:r>
              <a:rPr lang="en-GB" sz="2000" dirty="0" smtClean="0">
                <a:solidFill>
                  <a:srgbClr val="FFFF00"/>
                </a:solidFill>
              </a:rPr>
              <a:t>2p  (8)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094" y="3423203"/>
            <a:ext cx="78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35p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9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£1.64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3" y="5253981"/>
            <a:ext cx="100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£3.89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least number of UK coins needed to make each of these amounts.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2377" y="1623376"/>
            <a:ext cx="79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98p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24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3558" y="541150"/>
            <a:ext cx="362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am 3 years older than Sam who was 12  five years ago.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54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20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500266"/>
            <a:ext cx="363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am 7 years younger than Jane who will be 32 in 2 years time.</a:t>
            </a:r>
            <a:endParaRPr lang="en-GB" sz="20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1" y="1669543"/>
            <a:ext cx="51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23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558" y="2399222"/>
            <a:ext cx="340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In 3 years I will be twice as old as Sarah who was 17 last year.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51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39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658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18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50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9" y="5223203"/>
            <a:ext cx="63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709" y="3329973"/>
            <a:ext cx="3706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am 3 years older than Jim who is 5 years younger than Anne (20).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3557" y="4160403"/>
            <a:ext cx="3760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In 2 years time I will be twice as old as James. He is 33 now.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709" y="5088429"/>
            <a:ext cx="355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My age is midway between Henry (38) and Georgia (12).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ages from the clues.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43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420550"/>
            <a:chOff x="3203847" y="260647"/>
            <a:chExt cx="2850455" cy="1420550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120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100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4866" y="2410226"/>
            <a:ext cx="3168352" cy="36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4866" y="2470999"/>
            <a:ext cx="3168352" cy="35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3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475454"/>
            <a:ext cx="3168352" cy="35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486066"/>
            <a:ext cx="3168352" cy="34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53411"/>
              </p:ext>
            </p:extLst>
          </p:nvPr>
        </p:nvGraphicFramePr>
        <p:xfrm>
          <a:off x="3419872" y="1196752"/>
          <a:ext cx="1872208" cy="284139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008112"/>
                <a:gridCol w="864096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96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x 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48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x 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 x 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24 x 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16 x 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12 x 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81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547454"/>
            <a:ext cx="3168352" cy="34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6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583454"/>
            <a:ext cx="3168352" cy="34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3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619454"/>
            <a:ext cx="3168352" cy="33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662226"/>
            <a:ext cx="3168352" cy="33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691454"/>
            <a:ext cx="3168352" cy="33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6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734226"/>
            <a:ext cx="3168352" cy="32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0082"/>
            </a:gs>
            <a:gs pos="100000">
              <a:srgbClr val="150090"/>
            </a:gs>
            <a:gs pos="38000">
              <a:srgbClr val="B8023A"/>
            </a:gs>
            <a:gs pos="48000">
              <a:srgbClr val="C00000"/>
            </a:gs>
            <a:gs pos="0">
              <a:srgbClr val="C928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9</a:t>
              </a:r>
              <a:r>
                <a:rPr lang="en-GB" sz="4000" dirty="0" smtClean="0"/>
                <a:t>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781288"/>
            <a:ext cx="3168352" cy="32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034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0082"/>
            </a:gs>
            <a:gs pos="100000">
              <a:srgbClr val="150090"/>
            </a:gs>
            <a:gs pos="38000">
              <a:srgbClr val="B8023A"/>
            </a:gs>
            <a:gs pos="48000">
              <a:srgbClr val="C00000"/>
            </a:gs>
            <a:gs pos="0">
              <a:srgbClr val="C928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16888"/>
            <a:ext cx="3168352" cy="32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56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52888"/>
            <a:ext cx="3168352" cy="31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88888"/>
            <a:ext cx="3168352" cy="31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 gave 100 people 100 seconds to name units of length – metric or imperial.</a:t>
            </a:r>
            <a:endParaRPr lang="en-GB" sz="3600" dirty="0"/>
          </a:p>
          <a:p>
            <a:pPr algn="ctr"/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24888"/>
            <a:ext cx="3168352" cy="30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60888"/>
            <a:ext cx="3168352" cy="30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4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96888"/>
            <a:ext cx="3168352" cy="30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3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014888"/>
            <a:ext cx="3168352" cy="300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2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068888"/>
            <a:ext cx="3168352" cy="29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0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04888"/>
            <a:ext cx="3168352" cy="29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3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40888"/>
            <a:ext cx="3168352" cy="28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7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76888"/>
            <a:ext cx="3168352" cy="28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12888"/>
            <a:ext cx="3168352" cy="28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2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48888"/>
            <a:ext cx="3168352" cy="27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43425"/>
              </p:ext>
            </p:extLst>
          </p:nvPr>
        </p:nvGraphicFramePr>
        <p:xfrm>
          <a:off x="3059832" y="678217"/>
          <a:ext cx="2232248" cy="568125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287835"/>
                <a:gridCol w="944413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kilometre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metre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centimetre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millimetre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micrometre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nanometre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mile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yard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foot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inch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furlong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fathom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4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84888"/>
            <a:ext cx="3168352" cy="27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20888"/>
            <a:ext cx="3168352" cy="27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56888"/>
            <a:ext cx="3168352" cy="26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4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92888"/>
            <a:ext cx="3168352" cy="26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428888"/>
            <a:ext cx="3168352" cy="25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464888"/>
            <a:ext cx="3168352" cy="25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00888"/>
            <a:ext cx="3168352" cy="25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6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36888"/>
            <a:ext cx="3168352" cy="24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72888"/>
            <a:ext cx="3168352" cy="24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08888"/>
            <a:ext cx="3168352" cy="24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1" y="349400"/>
            <a:ext cx="2736303" cy="648072"/>
            <a:chOff x="251521" y="332656"/>
            <a:chExt cx="2736303" cy="648072"/>
          </a:xfrm>
        </p:grpSpPr>
        <p:sp>
          <p:nvSpPr>
            <p:cNvPr id="4" name="Rounded Rectangle 3">
              <a:hlinkClick r:id="rId2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476672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Prime numbers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3179028" y="34906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6156175" y="34906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28758" y="1281768"/>
            <a:ext cx="2736303" cy="648072"/>
            <a:chOff x="251521" y="332656"/>
            <a:chExt cx="2736303" cy="648072"/>
          </a:xfrm>
        </p:grpSpPr>
        <p:sp>
          <p:nvSpPr>
            <p:cNvPr id="14" name="Rounded Rectangle 13">
              <a:hlinkClick r:id="rId5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476672"/>
              <a:ext cx="1822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Square numbers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3156265" y="128142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133412" y="128142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26700" y="2331292"/>
            <a:ext cx="2736303" cy="648072"/>
            <a:chOff x="251521" y="332656"/>
            <a:chExt cx="2736303" cy="648072"/>
          </a:xfrm>
        </p:grpSpPr>
        <p:sp>
          <p:nvSpPr>
            <p:cNvPr id="20" name="Rounded Rectangle 19">
              <a:hlinkClick r:id="rId8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3528" y="476672"/>
              <a:ext cx="1536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Factors of 96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3154207" y="2330952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6131354" y="2330952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51521" y="3290140"/>
            <a:ext cx="2736303" cy="648072"/>
            <a:chOff x="251521" y="332656"/>
            <a:chExt cx="2736303" cy="648072"/>
          </a:xfrm>
        </p:grpSpPr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3528" y="476672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Multiples of 13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24" name="Rounded Rectangle 23">
            <a:hlinkClick r:id="rId12" action="ppaction://hlinksldjump"/>
          </p:cNvPr>
          <p:cNvSpPr/>
          <p:nvPr/>
        </p:nvSpPr>
        <p:spPr>
          <a:xfrm>
            <a:off x="3179028" y="328980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>
            <a:hlinkClick r:id="rId13" action="ppaction://hlinksldjump"/>
          </p:cNvPr>
          <p:cNvSpPr/>
          <p:nvPr/>
        </p:nvSpPr>
        <p:spPr>
          <a:xfrm>
            <a:off x="6156175" y="328980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226700" y="4293436"/>
            <a:ext cx="2736303" cy="648072"/>
            <a:chOff x="251521" y="332656"/>
            <a:chExt cx="2736303" cy="648072"/>
          </a:xfrm>
        </p:grpSpPr>
        <p:sp>
          <p:nvSpPr>
            <p:cNvPr id="32" name="Rounded Rectangle 31">
              <a:hlinkClick r:id="rId14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3528" y="476672"/>
              <a:ext cx="1825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Roman numerals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Rounded Rectangle 29">
            <a:hlinkClick r:id="rId15" action="ppaction://hlinksldjump"/>
          </p:cNvPr>
          <p:cNvSpPr/>
          <p:nvPr/>
        </p:nvSpPr>
        <p:spPr>
          <a:xfrm>
            <a:off x="3154207" y="4293096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>
            <a:hlinkClick r:id="rId16" action="ppaction://hlinksldjump"/>
          </p:cNvPr>
          <p:cNvSpPr/>
          <p:nvPr/>
        </p:nvSpPr>
        <p:spPr>
          <a:xfrm>
            <a:off x="6131354" y="4293096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251521" y="5301548"/>
            <a:ext cx="2736303" cy="648072"/>
            <a:chOff x="251521" y="332656"/>
            <a:chExt cx="2736303" cy="648072"/>
          </a:xfrm>
        </p:grpSpPr>
        <p:sp>
          <p:nvSpPr>
            <p:cNvPr id="38" name="Rounded Rectangle 37">
              <a:hlinkClick r:id="rId17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3528" y="476672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Cube numbers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36" name="Rounded Rectangle 35">
            <a:hlinkClick r:id="rId18" action="ppaction://hlinksldjump"/>
          </p:cNvPr>
          <p:cNvSpPr/>
          <p:nvPr/>
        </p:nvSpPr>
        <p:spPr>
          <a:xfrm>
            <a:off x="3179028" y="530120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>
            <a:hlinkClick r:id="rId19" action="ppaction://hlinksldjump"/>
          </p:cNvPr>
          <p:cNvSpPr/>
          <p:nvPr/>
        </p:nvSpPr>
        <p:spPr>
          <a:xfrm>
            <a:off x="6156175" y="530120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2" descr="C:\Users\Peter\AppData\Local\Microsoft\Windows\Temporary Internet Files\Content.IE5\64KPH4CW\MC900441497[1]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14" y="6100424"/>
            <a:ext cx="704796" cy="70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810536" y="611923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Round 1 Choices</a:t>
            </a:r>
            <a:endParaRPr lang="en-GB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3287039" y="4934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Rectangle dimensions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87039" y="247032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Units for weight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7039" y="14363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Units for length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22780" y="5440578"/>
            <a:ext cx="173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Multiples of 0.6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39365" y="4432466"/>
            <a:ext cx="150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Factors of 144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1423" y="3445234"/>
            <a:ext cx="164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Multiples of 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09803" y="2470322"/>
            <a:ext cx="160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Multiples of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41423" y="1426022"/>
            <a:ext cx="149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Multiples of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64519" y="503766"/>
            <a:ext cx="154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Units for area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87039" y="544057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Number puzzle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62218" y="4432466"/>
            <a:ext cx="231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Measuring equipment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87039" y="344523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Units for volume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name units of </a:t>
            </a:r>
            <a:r>
              <a:rPr lang="en-GB" sz="3600" dirty="0" smtClean="0"/>
              <a:t>weight </a:t>
            </a:r>
            <a:r>
              <a:rPr lang="en-GB" sz="3600" dirty="0"/>
              <a:t>– metric or imperial.</a:t>
            </a:r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44888"/>
            <a:ext cx="3168352" cy="23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5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80888"/>
            <a:ext cx="3168352" cy="23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2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16888"/>
            <a:ext cx="3168352" cy="23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52888"/>
            <a:ext cx="3168352" cy="22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88888"/>
            <a:ext cx="3168352" cy="22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9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24888"/>
            <a:ext cx="3168352" cy="21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0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60888"/>
            <a:ext cx="3168352" cy="21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0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96888"/>
            <a:ext cx="3168352" cy="21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932888"/>
            <a:ext cx="3168352" cy="20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1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968888"/>
            <a:ext cx="3168352" cy="20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76211"/>
              </p:ext>
            </p:extLst>
          </p:nvPr>
        </p:nvGraphicFramePr>
        <p:xfrm>
          <a:off x="2483768" y="1124744"/>
          <a:ext cx="3168352" cy="420029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706036"/>
                <a:gridCol w="1462316"/>
              </a:tblGrid>
              <a:tr h="63413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kilogram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gram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tonne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pound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ounce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stone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hundredweight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dram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04888"/>
            <a:ext cx="3168352" cy="20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40888"/>
            <a:ext cx="3168352" cy="19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0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76888"/>
            <a:ext cx="3168352" cy="19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4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12888"/>
            <a:ext cx="3168352" cy="19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48888"/>
            <a:ext cx="3168352" cy="18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8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84888"/>
            <a:ext cx="3168352" cy="18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20888"/>
            <a:ext cx="3168352" cy="18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9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56888"/>
            <a:ext cx="3168352" cy="17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92888"/>
            <a:ext cx="3168352" cy="17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328888"/>
            <a:ext cx="3168352" cy="16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name units of </a:t>
            </a:r>
            <a:r>
              <a:rPr lang="en-GB" sz="3600" dirty="0" smtClean="0"/>
              <a:t>volume or capacity </a:t>
            </a:r>
            <a:r>
              <a:rPr lang="en-GB" sz="3600" dirty="0"/>
              <a:t>– metric or imperial.</a:t>
            </a:r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364888"/>
            <a:ext cx="3168352" cy="16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5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00888"/>
            <a:ext cx="3168352" cy="16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88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36888"/>
            <a:ext cx="3168352" cy="15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72888"/>
            <a:ext cx="3168352" cy="15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5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08888"/>
            <a:ext cx="3168352" cy="15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27454"/>
            <a:ext cx="3168352" cy="14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5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80888"/>
            <a:ext cx="3168352" cy="14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16888"/>
            <a:ext cx="3168352" cy="14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52888"/>
            <a:ext cx="3168352" cy="13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88888"/>
            <a:ext cx="3168352" cy="13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28109"/>
              </p:ext>
            </p:extLst>
          </p:nvPr>
        </p:nvGraphicFramePr>
        <p:xfrm>
          <a:off x="2411760" y="836712"/>
          <a:ext cx="3528392" cy="504117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247146"/>
                <a:gridCol w="128124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litre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millilitre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centilitre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gallon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pint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fluid ounce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quart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tablespoon (</a:t>
                      </a:r>
                      <a:r>
                        <a:rPr lang="en-GB" dirty="0" err="1" smtClean="0">
                          <a:solidFill>
                            <a:schemeClr val="bg1"/>
                          </a:solidFill>
                        </a:rPr>
                        <a:t>tbsp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teaspoon (tsp)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barrel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cubic metre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correct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0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24888"/>
            <a:ext cx="3168352" cy="12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60888"/>
            <a:ext cx="3168352" cy="12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96888"/>
            <a:ext cx="3168352" cy="12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832888"/>
            <a:ext cx="3168352" cy="11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868888"/>
            <a:ext cx="3168352" cy="11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7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539804"/>
            <a:chOff x="3203847" y="260647"/>
            <a:chExt cx="2850455" cy="1539804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31</a:t>
              </a:r>
            </a:p>
            <a:p>
              <a:pPr algn="ctr"/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04888"/>
            <a:ext cx="3168352" cy="11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3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40888"/>
            <a:ext cx="3168352" cy="10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76888"/>
            <a:ext cx="3168352" cy="10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12888"/>
            <a:ext cx="3168352" cy="10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48888"/>
            <a:ext cx="3168352" cy="9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1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name </a:t>
            </a:r>
            <a:r>
              <a:rPr lang="en-GB" sz="3600" dirty="0" smtClean="0"/>
              <a:t>equipment used for measuring in Maths.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84888"/>
            <a:ext cx="3168352" cy="9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0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20888"/>
            <a:ext cx="3168352" cy="9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4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56888"/>
            <a:ext cx="3168352" cy="8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7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92888"/>
            <a:ext cx="3168352" cy="8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1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228888"/>
            <a:ext cx="3168352" cy="7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228888"/>
            <a:ext cx="3168352" cy="7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00888"/>
            <a:ext cx="3168352" cy="7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36888"/>
            <a:ext cx="3168352" cy="6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6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72888"/>
            <a:ext cx="3168352" cy="6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1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08888"/>
            <a:ext cx="3168352" cy="6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21522"/>
              </p:ext>
            </p:extLst>
          </p:nvPr>
        </p:nvGraphicFramePr>
        <p:xfrm>
          <a:off x="2411760" y="836712"/>
          <a:ext cx="3528392" cy="3941283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247146"/>
                <a:gridCol w="128124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ruler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tape measure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trundle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wheel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stop watch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measuring cylinder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measuring jug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weighing scales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protractor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correct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2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44888"/>
            <a:ext cx="3168352" cy="5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80888"/>
            <a:ext cx="3168352" cy="5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4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16888"/>
            <a:ext cx="3168352" cy="5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52888"/>
            <a:ext cx="3168352" cy="4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88888"/>
            <a:ext cx="3168352" cy="4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24888"/>
            <a:ext cx="3168352" cy="3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5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60888"/>
            <a:ext cx="3168352" cy="3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96888"/>
            <a:ext cx="3168352" cy="3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732888"/>
            <a:ext cx="3168352" cy="2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5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7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768888"/>
            <a:ext cx="3168352" cy="2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We gave 100 people 100 seconds to </a:t>
            </a:r>
            <a:r>
              <a:rPr lang="en-GB" sz="3200" dirty="0" smtClean="0"/>
              <a:t>find the largest number they could make from 1,1,1,2,2,2 and any of x + - ÷. They were not allowed to put digits together – the bes</a:t>
            </a:r>
            <a:r>
              <a:rPr lang="en-GB" sz="3600" dirty="0" smtClean="0"/>
              <a:t>t answer &lt;50.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6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04888"/>
            <a:ext cx="3168352" cy="2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4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40888"/>
            <a:ext cx="3168352" cy="1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76888"/>
            <a:ext cx="3168352" cy="1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0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12888"/>
            <a:ext cx="3168352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2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48888"/>
            <a:ext cx="3168352" cy="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8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84888"/>
            <a:ext cx="3168352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13121" y="477012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Pointless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0800000">
            <a:off x="3004866" y="2403454"/>
            <a:ext cx="3168352" cy="3600000"/>
          </a:xfrm>
          <a:prstGeom prst="rect">
            <a:avLst/>
          </a:prstGeom>
          <a:pattFill prst="pct90">
            <a:fgClr>
              <a:srgbClr val="9E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uzzer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54614" y="1262741"/>
            <a:ext cx="2850455" cy="1080121"/>
          </a:xfrm>
          <a:prstGeom prst="ellipse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9999">
                <a:schemeClr val="bg2">
                  <a:lumMod val="60000"/>
                  <a:lumOff val="40000"/>
                </a:schemeClr>
              </a:gs>
              <a:gs pos="70000">
                <a:schemeClr val="bg2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785608" y="540972"/>
            <a:ext cx="15461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 smtClean="0">
                <a:solidFill>
                  <a:srgbClr val="FF0000"/>
                </a:solidFill>
              </a:rPr>
              <a:t>x</a:t>
            </a:r>
            <a:endParaRPr lang="en-GB" sz="1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1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420550"/>
            <a:chOff x="3203847" y="260647"/>
            <a:chExt cx="2850455" cy="1420550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120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100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4866" y="2410226"/>
            <a:ext cx="3168352" cy="36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0082"/>
            </a:gs>
            <a:gs pos="100000">
              <a:srgbClr val="150090"/>
            </a:gs>
            <a:gs pos="38000">
              <a:srgbClr val="B8023A"/>
            </a:gs>
            <a:gs pos="48000">
              <a:srgbClr val="C00000"/>
            </a:gs>
            <a:gs pos="0">
              <a:srgbClr val="C928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4866" y="2470999"/>
            <a:ext cx="3168352" cy="35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83625"/>
              </p:ext>
            </p:extLst>
          </p:nvPr>
        </p:nvGraphicFramePr>
        <p:xfrm>
          <a:off x="2195736" y="908720"/>
          <a:ext cx="3528392" cy="3941283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2+2+2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x 1 x1 x 1= 6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2+2+2+1 x 1 x 1=7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2+2+2+1+1 x 1=8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1+1+1+2+2+2=9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(1+2) x 2 x 2 + 1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+ 1 =14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(1+2) x 2 x (1+2) x1=18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(1+1+1+2) x 2 x 2=20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(1+1+1) x 2 x 2 x 2 =24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(1+2) x (1+2) x (1+2) =27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2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475454"/>
            <a:ext cx="3168352" cy="35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486066"/>
            <a:ext cx="3168352" cy="34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547454"/>
            <a:ext cx="3168352" cy="34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583454"/>
            <a:ext cx="3168352" cy="34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619454"/>
            <a:ext cx="3168352" cy="33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662226"/>
            <a:ext cx="3168352" cy="33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691454"/>
            <a:ext cx="3168352" cy="33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734226"/>
            <a:ext cx="3168352" cy="32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9</a:t>
              </a:r>
              <a:r>
                <a:rPr lang="en-GB" sz="4000" dirty="0" smtClean="0"/>
                <a:t>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781288"/>
            <a:ext cx="3168352" cy="32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16888"/>
            <a:ext cx="3168352" cy="32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name units of area – metric or imperial.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52888"/>
            <a:ext cx="3168352" cy="31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88888"/>
            <a:ext cx="3168352" cy="31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24888"/>
            <a:ext cx="3168352" cy="30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60888"/>
            <a:ext cx="3168352" cy="30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96888"/>
            <a:ext cx="3168352" cy="30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014888"/>
            <a:ext cx="3168352" cy="300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068888"/>
            <a:ext cx="3168352" cy="29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04888"/>
            <a:ext cx="3168352" cy="29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40888"/>
            <a:ext cx="3168352" cy="28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7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76888"/>
            <a:ext cx="3168352" cy="28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27689"/>
              </p:ext>
            </p:extLst>
          </p:nvPr>
        </p:nvGraphicFramePr>
        <p:xfrm>
          <a:off x="2195736" y="908720"/>
          <a:ext cx="3528392" cy="430791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cm2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GB" sz="1800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acre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square inch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square foot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square yard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square mile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hectare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else correct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4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12888"/>
            <a:ext cx="3168352" cy="28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6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48888"/>
            <a:ext cx="3168352" cy="27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84888"/>
            <a:ext cx="3168352" cy="27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20888"/>
            <a:ext cx="3168352" cy="27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56888"/>
            <a:ext cx="3168352" cy="26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92888"/>
            <a:ext cx="3168352" cy="26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428888"/>
            <a:ext cx="3168352" cy="25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464888"/>
            <a:ext cx="3168352" cy="25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00888"/>
            <a:ext cx="3168352" cy="25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6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36888"/>
            <a:ext cx="3168352" cy="24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1" y="349400"/>
            <a:ext cx="2736303" cy="648072"/>
            <a:chOff x="251521" y="332656"/>
            <a:chExt cx="2736303" cy="648072"/>
          </a:xfrm>
        </p:grpSpPr>
        <p:sp>
          <p:nvSpPr>
            <p:cNvPr id="4" name="Rounded Rectangle 3">
              <a:hlinkClick r:id="rId2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47667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Angles and Shapes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3179028" y="34906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6156175" y="34906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28758" y="1281768"/>
            <a:ext cx="2736303" cy="648072"/>
            <a:chOff x="251521" y="332656"/>
            <a:chExt cx="2736303" cy="648072"/>
          </a:xfrm>
        </p:grpSpPr>
        <p:sp>
          <p:nvSpPr>
            <p:cNvPr id="14" name="Rounded Rectangle 13">
              <a:hlinkClick r:id="rId5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476672"/>
              <a:ext cx="2509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Fractions, Decimals &amp; %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3156265" y="128142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133412" y="128142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26700" y="2331292"/>
            <a:ext cx="2736303" cy="648072"/>
            <a:chOff x="251521" y="332656"/>
            <a:chExt cx="2736303" cy="648072"/>
          </a:xfrm>
        </p:grpSpPr>
        <p:sp>
          <p:nvSpPr>
            <p:cNvPr id="20" name="Rounded Rectangle 19">
              <a:hlinkClick r:id="rId8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3528" y="476672"/>
              <a:ext cx="2617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Fractions &amp; % calculations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3154207" y="2330952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6131354" y="2330952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51521" y="3290140"/>
            <a:ext cx="2736303" cy="648072"/>
            <a:chOff x="251521" y="332656"/>
            <a:chExt cx="2736303" cy="648072"/>
          </a:xfrm>
        </p:grpSpPr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3528" y="47667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Time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24" name="Rounded Rectangle 23">
            <a:hlinkClick r:id="rId12" action="ppaction://hlinksldjump"/>
          </p:cNvPr>
          <p:cNvSpPr/>
          <p:nvPr/>
        </p:nvSpPr>
        <p:spPr>
          <a:xfrm>
            <a:off x="3179028" y="328980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>
            <a:hlinkClick r:id="rId13" action="ppaction://hlinksldjump"/>
          </p:cNvPr>
          <p:cNvSpPr/>
          <p:nvPr/>
        </p:nvSpPr>
        <p:spPr>
          <a:xfrm>
            <a:off x="6156175" y="328980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226700" y="4293436"/>
            <a:ext cx="2736303" cy="648072"/>
            <a:chOff x="251521" y="332656"/>
            <a:chExt cx="2736303" cy="648072"/>
          </a:xfrm>
        </p:grpSpPr>
        <p:sp>
          <p:nvSpPr>
            <p:cNvPr id="32" name="Rounded Rectangle 31">
              <a:hlinkClick r:id="rId14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3528" y="476672"/>
              <a:ext cx="2041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Ratio &amp; Proportion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Rounded Rectangle 29">
            <a:hlinkClick r:id="rId15" action="ppaction://hlinksldjump"/>
          </p:cNvPr>
          <p:cNvSpPr/>
          <p:nvPr/>
        </p:nvSpPr>
        <p:spPr>
          <a:xfrm>
            <a:off x="3154207" y="4293096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>
            <a:hlinkClick r:id="rId16" action="ppaction://hlinksldjump"/>
          </p:cNvPr>
          <p:cNvSpPr/>
          <p:nvPr/>
        </p:nvSpPr>
        <p:spPr>
          <a:xfrm>
            <a:off x="6131354" y="4293096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251521" y="5301548"/>
            <a:ext cx="2736303" cy="648072"/>
            <a:chOff x="251521" y="332656"/>
            <a:chExt cx="2736303" cy="648072"/>
          </a:xfrm>
        </p:grpSpPr>
        <p:sp>
          <p:nvSpPr>
            <p:cNvPr id="38" name="Rounded Rectangle 37">
              <a:hlinkClick r:id="rId17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3528" y="47667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Roman Numerals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36" name="Rounded Rectangle 35">
            <a:hlinkClick r:id="rId18" action="ppaction://hlinksldjump"/>
          </p:cNvPr>
          <p:cNvSpPr/>
          <p:nvPr/>
        </p:nvSpPr>
        <p:spPr>
          <a:xfrm>
            <a:off x="3179028" y="530120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>
            <a:hlinkClick r:id="rId19" action="ppaction://hlinksldjump"/>
          </p:cNvPr>
          <p:cNvSpPr/>
          <p:nvPr/>
        </p:nvSpPr>
        <p:spPr>
          <a:xfrm>
            <a:off x="6156175" y="530120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2" descr="C:\Users\Peter\AppData\Local\Microsoft\Windows\Temporary Internet Files\Content.IE5\64KPH4CW\MC900441497[1]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14" y="6100424"/>
            <a:ext cx="704796" cy="70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810536" y="611923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Round 2 Choices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347864" y="4934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Factors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59047" y="142079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Number Sequences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9047" y="247032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Algebra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9047" y="34341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Rounding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77344" y="44298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Data Handling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13431" y="5440578"/>
            <a:ext cx="99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Puzzles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66162" y="53070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Area, Perimeter &amp; Volume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01227" y="494184"/>
            <a:ext cx="215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Symmetry &amp; 3D nets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1227" y="14302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Money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1227" y="2470322"/>
            <a:ext cx="1439125" cy="374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Place Value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5838" y="3295656"/>
            <a:ext cx="2507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Co-ordinates &amp; Compass Points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1227" y="4429893"/>
            <a:ext cx="192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Negative Numbers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name multiples of 4 &lt; 150 containing the digit 8.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72888"/>
            <a:ext cx="3168352" cy="24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08888"/>
            <a:ext cx="3168352" cy="24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44888"/>
            <a:ext cx="3168352" cy="23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80888"/>
            <a:ext cx="3168352" cy="23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16888"/>
            <a:ext cx="3168352" cy="23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52888"/>
            <a:ext cx="3168352" cy="22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88888"/>
            <a:ext cx="3168352" cy="22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24888"/>
            <a:ext cx="3168352" cy="21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60888"/>
            <a:ext cx="3168352" cy="21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96888"/>
            <a:ext cx="3168352" cy="21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357307"/>
              </p:ext>
            </p:extLst>
          </p:nvPr>
        </p:nvGraphicFramePr>
        <p:xfrm>
          <a:off x="2195736" y="1124744"/>
          <a:ext cx="3528392" cy="430791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148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7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932888"/>
            <a:ext cx="3168352" cy="20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968888"/>
            <a:ext cx="3168352" cy="20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04888"/>
            <a:ext cx="3168352" cy="20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40888"/>
            <a:ext cx="3168352" cy="19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1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76888"/>
            <a:ext cx="3168352" cy="19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12888"/>
            <a:ext cx="3168352" cy="19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48888"/>
            <a:ext cx="3168352" cy="18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84888"/>
            <a:ext cx="3168352" cy="18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20888"/>
            <a:ext cx="3168352" cy="18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56888"/>
            <a:ext cx="3168352" cy="17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name multiples of 3 &lt; 150 containing the digit 8.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92888"/>
            <a:ext cx="3168352" cy="17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328888"/>
            <a:ext cx="3168352" cy="16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364888"/>
            <a:ext cx="3168352" cy="16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00888"/>
            <a:ext cx="3168352" cy="16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36888"/>
            <a:ext cx="3168352" cy="15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72888"/>
            <a:ext cx="3168352" cy="15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08888"/>
            <a:ext cx="3168352" cy="15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27454"/>
            <a:ext cx="3168352" cy="14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80888"/>
            <a:ext cx="3168352" cy="14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16888"/>
            <a:ext cx="3168352" cy="14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972375"/>
              </p:ext>
            </p:extLst>
          </p:nvPr>
        </p:nvGraphicFramePr>
        <p:xfrm>
          <a:off x="2195736" y="1124744"/>
          <a:ext cx="3528392" cy="357465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9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52888"/>
            <a:ext cx="3168352" cy="13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88888"/>
            <a:ext cx="3168352" cy="13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24888"/>
            <a:ext cx="3168352" cy="12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60888"/>
            <a:ext cx="3168352" cy="12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96888"/>
            <a:ext cx="3168352" cy="12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832888"/>
            <a:ext cx="3168352" cy="11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0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868888"/>
            <a:ext cx="3168352" cy="11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539804"/>
            <a:chOff x="3203847" y="260647"/>
            <a:chExt cx="2850455" cy="1539804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31</a:t>
              </a:r>
            </a:p>
            <a:p>
              <a:pPr algn="ctr"/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04888"/>
            <a:ext cx="3168352" cy="11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40888"/>
            <a:ext cx="3168352" cy="10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76888"/>
            <a:ext cx="3168352" cy="10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name  multiples of 15 (0-300)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12888"/>
            <a:ext cx="3168352" cy="10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48888"/>
            <a:ext cx="3168352" cy="9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84888"/>
            <a:ext cx="3168352" cy="9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20888"/>
            <a:ext cx="3168352" cy="9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56888"/>
            <a:ext cx="3168352" cy="8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5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92888"/>
            <a:ext cx="3168352" cy="8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228888"/>
            <a:ext cx="3168352" cy="7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228888"/>
            <a:ext cx="3168352" cy="7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00888"/>
            <a:ext cx="3168352" cy="7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36888"/>
            <a:ext cx="3168352" cy="6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055"/>
              </p:ext>
            </p:extLst>
          </p:nvPr>
        </p:nvGraphicFramePr>
        <p:xfrm>
          <a:off x="2555776" y="311586"/>
          <a:ext cx="3528392" cy="54078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5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72888"/>
            <a:ext cx="3168352" cy="6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08888"/>
            <a:ext cx="3168352" cy="6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44888"/>
            <a:ext cx="3168352" cy="5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80888"/>
            <a:ext cx="3168352" cy="5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16888"/>
            <a:ext cx="3168352" cy="5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52888"/>
            <a:ext cx="3168352" cy="4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88888"/>
            <a:ext cx="3168352" cy="4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24888"/>
            <a:ext cx="3168352" cy="3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60888"/>
            <a:ext cx="3168352" cy="3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96888"/>
            <a:ext cx="3168352" cy="3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name factor pairs of 144.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732888"/>
            <a:ext cx="3168352" cy="2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7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768888"/>
            <a:ext cx="3168352" cy="2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6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04888"/>
            <a:ext cx="3168352" cy="2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40888"/>
            <a:ext cx="3168352" cy="1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76888"/>
            <a:ext cx="3168352" cy="1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12888"/>
            <a:ext cx="3168352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48888"/>
            <a:ext cx="3168352" cy="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84888"/>
            <a:ext cx="3168352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13121" y="477012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Pointless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93866" y="2708920"/>
            <a:ext cx="4038374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Thank you for playing Pointless Maths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730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544718"/>
              </p:ext>
            </p:extLst>
          </p:nvPr>
        </p:nvGraphicFramePr>
        <p:xfrm>
          <a:off x="2987824" y="1484784"/>
          <a:ext cx="3528392" cy="357465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1, 144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2, 72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3, 48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4, 36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6, 24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8, 18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9, 16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12,12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0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name multiples of 0.6 (0-10).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19158"/>
              </p:ext>
            </p:extLst>
          </p:nvPr>
        </p:nvGraphicFramePr>
        <p:xfrm>
          <a:off x="2771800" y="260648"/>
          <a:ext cx="3528392" cy="65077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1.8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2.4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3.6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4.2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0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 gave 100 people 100 seconds to name prime numbers 0-100.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583486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08691" y="1120388"/>
            <a:ext cx="258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Quadrilaterals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606" y="4648779"/>
            <a:ext cx="273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Types of angles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690" y="4648780"/>
            <a:ext cx="258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2D Shapes (2)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7684" y="2846212"/>
            <a:ext cx="258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2D Shapes (1)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2848580"/>
            <a:ext cx="258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3D Shapes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6071" y="1120386"/>
            <a:ext cx="393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Compass point angles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Angles and Shapes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2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3&amp;return=true" highlightClick="1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6" y="705035"/>
            <a:ext cx="375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It has 4 equal sides and 4 right angles.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square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447" y="1530000"/>
            <a:ext cx="361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It has 4 right angles and 2 pairs of equal and parallel sides.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rectangle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447" y="2430000"/>
            <a:ext cx="360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It has 1 line of symmetry. 2 pairs of equal adjacent sides.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62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kite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</a:t>
            </a:r>
            <a:r>
              <a:rPr lang="en-GB" dirty="0" smtClean="0">
                <a:solidFill>
                  <a:srgbClr val="FFFF00"/>
                </a:solidFill>
              </a:rPr>
              <a:t>hombus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parallelogram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trapezium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553" y="3325337"/>
            <a:ext cx="358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It has 4 equal sides but no right angles. 2 lines of symmetry.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553" y="4231741"/>
            <a:ext cx="357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It has no right angles but 2 pairs of equal and parallel sides.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60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It has just 2 parallel sides.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2</a:t>
            </a:r>
            <a:r>
              <a:rPr lang="en-GB" dirty="0" smtClean="0">
                <a:solidFill>
                  <a:srgbClr val="FFFF00"/>
                </a:solidFill>
              </a:rPr>
              <a:t>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FFFF00"/>
                </a:solidFill>
              </a:rPr>
              <a:t>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3" y="6129940"/>
            <a:ext cx="683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these quadrilaterals.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93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7&amp;return=true">
              <a:snd r:embed="rId2" name="pointless board going down.wav"/>
            </a:hlinkClick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8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9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5" y="679370"/>
            <a:ext cx="83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270°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48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South East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135°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802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East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62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90°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315°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45°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225°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95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North West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166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North East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South West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what angle each of these compass positions was from North.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3130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9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369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7 faces, 6 of which are triangles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70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h</a:t>
            </a:r>
            <a:r>
              <a:rPr lang="en-GB" dirty="0" smtClean="0">
                <a:solidFill>
                  <a:srgbClr val="FFFF00"/>
                </a:solidFill>
              </a:rPr>
              <a:t>exagonal based pyramid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30173"/>
            <a:ext cx="3661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8 vertices, all the faces are rectangles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cuboid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44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6 identical square faces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80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cube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</a:t>
            </a:r>
            <a:r>
              <a:rPr lang="en-GB" dirty="0" smtClean="0">
                <a:solidFill>
                  <a:srgbClr val="FFFF00"/>
                </a:solidFill>
              </a:rPr>
              <a:t>entagonal prism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sphere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cylinder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303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15 edges, 10 vertices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6058" y="4161274"/>
            <a:ext cx="3615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All points on the surface are the same distance from the centre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30000"/>
            <a:ext cx="3693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2 circular faces and one curved face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these 3D shapes.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580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932" y="535758"/>
            <a:ext cx="347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has 3 equal sides and 3 equal angles.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e</a:t>
            </a:r>
            <a:r>
              <a:rPr lang="en-GB" sz="2000" dirty="0" smtClean="0">
                <a:solidFill>
                  <a:srgbClr val="FFFF00"/>
                </a:solidFill>
              </a:rPr>
              <a:t>quilateral triangle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17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i</a:t>
            </a:r>
            <a:r>
              <a:rPr lang="en-GB" sz="2000" dirty="0" smtClean="0">
                <a:solidFill>
                  <a:srgbClr val="FFFF00"/>
                </a:solidFill>
              </a:rPr>
              <a:t>sosceles triangle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65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has 7 sides.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heptagon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circle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94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calene triangle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237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r</a:t>
            </a:r>
            <a:r>
              <a:rPr lang="en-GB" sz="2000" dirty="0" smtClean="0">
                <a:solidFill>
                  <a:srgbClr val="FFFF00"/>
                </a:solidFill>
              </a:rPr>
              <a:t>ight angled triangle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330000"/>
            <a:ext cx="346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has a diameter, radius and circumference.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8481" y="4221088"/>
            <a:ext cx="3615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has 3 sides, none of which are the same length.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413" y="5100093"/>
            <a:ext cx="333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has 3 sides and one angle of 90°.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these shapes.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9673" y="1669543"/>
            <a:ext cx="3833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has 3 sides, 2 of which are equal.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8&amp;return=true"/>
          </p:cNvPr>
          <p:cNvSpPr/>
          <p:nvPr/>
        </p:nvSpPr>
        <p:spPr>
          <a:xfrm>
            <a:off x="384549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239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has 9 sides.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1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nonagon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3227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has 5 interior angles.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pentagon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57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has 10 sides.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9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decagon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octagon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heptagon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hexagon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318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has 8 interior angles.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888" y="4200093"/>
            <a:ext cx="303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total of its interior angles is 900°.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94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has 6 sides.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these shapes.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969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5" y="679370"/>
            <a:ext cx="83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90°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48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37°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acute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88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181°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94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reflex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straight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reflex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obtuse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95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180°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166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315°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155°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what type of angle each of these angles is.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768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583486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3568" y="1120388"/>
            <a:ext cx="354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Simplifying fractions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605" y="4648779"/>
            <a:ext cx="327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Ordering Fractions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690" y="4648780"/>
            <a:ext cx="2727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Decimals </a:t>
            </a:r>
            <a:r>
              <a:rPr lang="en-GB" sz="3200" dirty="0" smtClean="0">
                <a:solidFill>
                  <a:srgbClr val="FFFF00"/>
                </a:solidFill>
                <a:latin typeface="Calibri"/>
                <a:cs typeface="Calibri"/>
              </a:rPr>
              <a:t>→ %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66" y="2846212"/>
            <a:ext cx="366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Fractions</a:t>
            </a:r>
            <a:r>
              <a:rPr lang="en-GB" sz="3200" dirty="0" smtClean="0">
                <a:solidFill>
                  <a:srgbClr val="FFFF00"/>
                </a:solidFill>
                <a:latin typeface="Calibri"/>
                <a:cs typeface="Calibri"/>
              </a:rPr>
              <a:t>→ Decimals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2848580"/>
            <a:ext cx="281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Mixed Fractions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6071" y="1120386"/>
            <a:ext cx="2672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% </a:t>
            </a:r>
            <a:r>
              <a:rPr lang="en-GB" sz="3200" dirty="0" smtClean="0">
                <a:solidFill>
                  <a:srgbClr val="FFFF00"/>
                </a:solidFill>
                <a:latin typeface="Calibri"/>
                <a:cs typeface="Calibri"/>
              </a:rPr>
              <a:t>→ Fractions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9512" y="619039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Fractions, Decimals &amp; 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5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9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13290" y="689646"/>
            <a:ext cx="85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0.25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16" y="1645320"/>
            <a:ext cx="78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61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7" y="2558643"/>
            <a:ext cx="78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0.375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0.66667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60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86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0.05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3" y="3445698"/>
            <a:ext cx="744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2/3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90" y="4360458"/>
            <a:ext cx="89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7/10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86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1/20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6013942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convert these fractions to decimals.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203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5" y="679370"/>
            <a:ext cx="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15/20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48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55/121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5/11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802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3/24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62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6/7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09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36/42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166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72/96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57/95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simplify these fractions.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96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796356"/>
              </p:ext>
            </p:extLst>
          </p:nvPr>
        </p:nvGraphicFramePr>
        <p:xfrm>
          <a:off x="683568" y="116626"/>
          <a:ext cx="1800200" cy="577443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00100"/>
                <a:gridCol w="900100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98708"/>
              </p:ext>
            </p:extLst>
          </p:nvPr>
        </p:nvGraphicFramePr>
        <p:xfrm>
          <a:off x="2699792" y="116632"/>
          <a:ext cx="1800200" cy="467454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00100"/>
                <a:gridCol w="900100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7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5" y="679370"/>
            <a:ext cx="74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0.25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0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25%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77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60%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85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0.83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80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83%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3</a:t>
            </a:r>
            <a:r>
              <a:rPr lang="en-GB" sz="2400" dirty="0" smtClean="0">
                <a:solidFill>
                  <a:srgbClr val="FFFF00"/>
                </a:solidFill>
              </a:rPr>
              <a:t>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22.5%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50%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94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0.03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99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0.225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95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0.50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to convert these decimals to %.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484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9" y="667837"/>
            <a:ext cx="101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80%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4/5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7/8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65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37%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37/100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13/20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71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86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9/10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116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65%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03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75%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99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90%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convert these % to fractions in their simplest form.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101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87.5%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5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9&amp;return=true"/>
          </p:cNvPr>
          <p:cNvSpPr/>
          <p:nvPr/>
        </p:nvSpPr>
        <p:spPr>
          <a:xfrm>
            <a:off x="384549" y="332029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5783" y="524199"/>
                <a:ext cx="2397043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 smtClean="0">
                    <a:solidFill>
                      <a:srgbClr val="FFFF00"/>
                    </a:solidFill>
                  </a:rPr>
                  <a:t>1</a:t>
                </a:r>
                <a:r>
                  <a:rPr lang="en-GB" sz="2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83" y="524199"/>
                <a:ext cx="2397043" cy="710451"/>
              </a:xfrm>
              <a:prstGeom prst="rect">
                <a:avLst/>
              </a:prstGeom>
              <a:blipFill rotWithShape="1">
                <a:blip r:embed="rId2"/>
                <a:stretch>
                  <a:fillRect l="-7634" t="-11966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959112" y="679370"/>
            <a:ext cx="11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11/6</a:t>
            </a:r>
            <a:endParaRPr lang="en-GB" sz="2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0712" y="1477540"/>
                <a:ext cx="3227443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FF00"/>
                    </a:solidFill>
                  </a:rPr>
                  <a:t>5</a:t>
                </a:r>
                <a:r>
                  <a:rPr lang="en-GB" sz="2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i="1" dirty="0">
                    <a:solidFill>
                      <a:srgbClr val="FFFF00"/>
                    </a:solidFill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12" y="1477540"/>
                <a:ext cx="3227443" cy="700705"/>
              </a:xfrm>
              <a:prstGeom prst="rect">
                <a:avLst/>
              </a:prstGeom>
              <a:blipFill rotWithShape="1">
                <a:blip r:embed="rId3"/>
                <a:stretch>
                  <a:fillRect l="-5660" t="-13043" b="-2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993330" y="1669543"/>
            <a:ext cx="123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11/2</a:t>
            </a:r>
            <a:endParaRPr lang="en-GB" sz="2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9553" y="2373520"/>
                <a:ext cx="2579524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FF00"/>
                    </a:solidFill>
                  </a:rPr>
                  <a:t>6</a:t>
                </a:r>
                <a:r>
                  <a:rPr lang="en-GB" sz="2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GB" sz="2800" i="1" dirty="0">
                  <a:solidFill>
                    <a:srgbClr val="FFFF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2373520"/>
                <a:ext cx="2579524" cy="704552"/>
              </a:xfrm>
              <a:prstGeom prst="rect">
                <a:avLst/>
              </a:prstGeom>
              <a:blipFill rotWithShape="1">
                <a:blip r:embed="rId4"/>
                <a:stretch>
                  <a:fillRect l="-7329" t="-12931" b="-23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993330" y="2569370"/>
            <a:ext cx="109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51/8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800"/>
            <a:ext cx="109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39/7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87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112/9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222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19/5</a:t>
            </a:r>
            <a:endParaRPr lang="en-GB" sz="2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1440" y="3303812"/>
                <a:ext cx="805227" cy="700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FF00"/>
                    </a:solidFill>
                  </a:rPr>
                  <a:t>5</a:t>
                </a:r>
                <a:r>
                  <a:rPr lang="en-GB" sz="2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GB" sz="2800" i="1" dirty="0">
                  <a:solidFill>
                    <a:srgbClr val="FFFF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40" y="3303812"/>
                <a:ext cx="805227" cy="700448"/>
              </a:xfrm>
              <a:prstGeom prst="rect">
                <a:avLst/>
              </a:prstGeom>
              <a:blipFill rotWithShape="1">
                <a:blip r:embed="rId5"/>
                <a:stretch>
                  <a:fillRect l="-22556" t="-13043" b="-2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0088" y="4180733"/>
                <a:ext cx="923187" cy="70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FF00"/>
                    </a:solidFill>
                  </a:rPr>
                  <a:t>12</a:t>
                </a:r>
                <a:r>
                  <a:rPr lang="en-GB" sz="2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GB" sz="2800" i="1" dirty="0">
                  <a:solidFill>
                    <a:srgbClr val="FFFF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88" y="4180733"/>
                <a:ext cx="923187" cy="703911"/>
              </a:xfrm>
              <a:prstGeom prst="rect">
                <a:avLst/>
              </a:prstGeom>
              <a:blipFill rotWithShape="1">
                <a:blip r:embed="rId6"/>
                <a:stretch>
                  <a:fillRect l="-19737" t="-13043" b="-2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5959" y="5075510"/>
                <a:ext cx="1088345" cy="702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FF00"/>
                    </a:solidFill>
                  </a:rPr>
                  <a:t>3</a:t>
                </a:r>
                <a:r>
                  <a:rPr lang="en-GB" sz="2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2800" i="1" dirty="0">
                  <a:solidFill>
                    <a:srgbClr val="FFFF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59" y="5075510"/>
                <a:ext cx="1088345" cy="702500"/>
              </a:xfrm>
              <a:prstGeom prst="rect">
                <a:avLst/>
              </a:prstGeom>
              <a:blipFill rotWithShape="1">
                <a:blip r:embed="rId7"/>
                <a:stretch>
                  <a:fillRect l="-16760" t="-13043" b="-2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change these mixed numbers to improper fractions.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56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218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2/3</a:t>
            </a:r>
            <a:r>
              <a:rPr lang="en-GB" sz="2400" dirty="0" smtClean="0">
                <a:solidFill>
                  <a:srgbClr val="FFFF00"/>
                </a:solidFill>
              </a:rPr>
              <a:t>,  </a:t>
            </a:r>
            <a:r>
              <a:rPr lang="en-GB" dirty="0" smtClean="0">
                <a:solidFill>
                  <a:srgbClr val="FFFF00"/>
                </a:solidFill>
              </a:rPr>
              <a:t>3/4</a:t>
            </a:r>
            <a:r>
              <a:rPr lang="en-GB" sz="2400" dirty="0" smtClean="0">
                <a:solidFill>
                  <a:srgbClr val="FFFF00"/>
                </a:solidFill>
              </a:rPr>
              <a:t>,  </a:t>
            </a:r>
            <a:r>
              <a:rPr lang="en-GB" dirty="0" smtClean="0">
                <a:solidFill>
                  <a:srgbClr val="FFFF00"/>
                </a:solidFill>
              </a:rPr>
              <a:t>1/4</a:t>
            </a:r>
            <a:r>
              <a:rPr lang="en-GB" sz="2400" dirty="0" smtClean="0">
                <a:solidFill>
                  <a:srgbClr val="FFFF00"/>
                </a:solidFill>
              </a:rPr>
              <a:t>, </a:t>
            </a:r>
            <a:r>
              <a:rPr lang="en-GB" dirty="0" smtClean="0">
                <a:solidFill>
                  <a:srgbClr val="FFFF00"/>
                </a:solidFill>
              </a:rPr>
              <a:t>1/10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98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1/10  1/4</a:t>
            </a:r>
            <a:r>
              <a:rPr lang="en-GB" sz="2400" dirty="0" smtClean="0">
                <a:solidFill>
                  <a:srgbClr val="FFFF00"/>
                </a:solidFill>
              </a:rPr>
              <a:t>  </a:t>
            </a:r>
            <a:r>
              <a:rPr lang="en-GB" dirty="0" smtClean="0">
                <a:solidFill>
                  <a:srgbClr val="FFFF00"/>
                </a:solidFill>
              </a:rPr>
              <a:t>2/3</a:t>
            </a:r>
            <a:r>
              <a:rPr lang="en-GB" sz="2400" dirty="0" smtClean="0">
                <a:solidFill>
                  <a:srgbClr val="FFFF00"/>
                </a:solidFill>
              </a:rPr>
              <a:t>  </a:t>
            </a:r>
            <a:r>
              <a:rPr lang="en-GB" dirty="0" smtClean="0">
                <a:solidFill>
                  <a:srgbClr val="FFFF00"/>
                </a:solidFill>
              </a:rPr>
              <a:t>3/4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00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1/3,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1/4</a:t>
            </a:r>
            <a:r>
              <a:rPr lang="en-GB" sz="2400" dirty="0" smtClean="0">
                <a:solidFill>
                  <a:srgbClr val="FFFF00"/>
                </a:solidFill>
              </a:rPr>
              <a:t>, </a:t>
            </a:r>
            <a:r>
              <a:rPr lang="en-GB" dirty="0" smtClean="0">
                <a:solidFill>
                  <a:srgbClr val="FFFF00"/>
                </a:solidFill>
              </a:rPr>
              <a:t>2/5, 4/7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1/4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1/3  2/5 4/7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21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1/3, 2/7, 1/4,  3/8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1/4</a:t>
            </a:r>
            <a:r>
              <a:rPr lang="en-GB" sz="2400" dirty="0" smtClean="0">
                <a:solidFill>
                  <a:srgbClr val="FFFF00"/>
                </a:solidFill>
              </a:rPr>
              <a:t>  </a:t>
            </a:r>
            <a:r>
              <a:rPr lang="en-GB" dirty="0" smtClean="0">
                <a:solidFill>
                  <a:srgbClr val="FFFF00"/>
                </a:solidFill>
              </a:rPr>
              <a:t>2/7 1/3 3/8 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95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5/7 4/5 7/8 9/10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8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4/44 3/32 1/10 2/15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259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8/40 5/20 6/18 7/14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95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7/8, 4/5, 5/7, 9/10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46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1/10, 2/15, 3/32, 4/44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3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5/20, 6/18, 7/14, 8/40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order these fractions starting with the smallest.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828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772490" cy="864096"/>
            <a:chOff x="583486" y="980728"/>
            <a:chExt cx="3772490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486" y="1120388"/>
              <a:ext cx="37724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FFFF00"/>
                  </a:solidFill>
                </a:rPr>
                <a:t>Fractions of Amounts</a:t>
              </a:r>
              <a:endParaRPr lang="en-GB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7544" y="464878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Subtracting Fractions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66" y="2846212"/>
            <a:ext cx="306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Adding Fractions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Dividing Fractions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6071" y="1120386"/>
            <a:ext cx="375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Multiplying Fractions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464878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% of Amounts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619039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Fraction &amp; % Calculations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2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5131" y="658868"/>
            <a:ext cx="143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1/4 of 36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4116" y="1663147"/>
            <a:ext cx="215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3/5 of £1.20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72p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6" y="2435720"/>
            <a:ext cx="222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3/4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of 2 litres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7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FFFF00"/>
                </a:solidFill>
              </a:rPr>
              <a:t>1.5 litres or 1l 500ml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60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86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21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7</a:t>
            </a:r>
            <a:r>
              <a:rPr lang="en-GB" sz="2400" dirty="0" smtClean="0">
                <a:solidFill>
                  <a:srgbClr val="FFFF00"/>
                </a:solidFill>
              </a:rPr>
              <a:t>/12 of 96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90" y="4360458"/>
            <a:ext cx="211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3/7 of 28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3/13 of 78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6013942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calculate fractions of amounts.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0893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2969" y="495843"/>
                <a:ext cx="1604955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GB" sz="2400" dirty="0">
                    <a:solidFill>
                      <a:srgbClr val="FFFF00"/>
                    </a:solidFill>
                  </a:rPr>
                  <a:t>+</a:t>
                </a:r>
                <a:r>
                  <a:rPr lang="en-GB" sz="32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9" y="495843"/>
                <a:ext cx="1604955" cy="700705"/>
              </a:xfrm>
              <a:prstGeom prst="rect">
                <a:avLst/>
              </a:prstGeom>
              <a:blipFill rotWithShape="1">
                <a:blip r:embed="rId2"/>
                <a:stretch>
                  <a:fillRect b="-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80969" y="535506"/>
                <a:ext cx="981040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969" y="535506"/>
                <a:ext cx="981040" cy="668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0308" y="1460351"/>
                <a:ext cx="1486265" cy="7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rgbClr val="FFFF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sz="2800" i="1" dirty="0">
                  <a:solidFill>
                    <a:srgbClr val="FFFF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08" y="1460351"/>
                <a:ext cx="1486265" cy="702885"/>
              </a:xfrm>
              <a:prstGeom prst="rect">
                <a:avLst/>
              </a:prstGeom>
              <a:blipFill rotWithShape="1">
                <a:blip r:embed="rId4"/>
                <a:stretch>
                  <a:fillRect b="-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67834" y="1511716"/>
                <a:ext cx="1234854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GB" sz="20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000" i="1" dirty="0">
                  <a:solidFill>
                    <a:srgbClr val="FFFF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834" y="1511716"/>
                <a:ext cx="1234854" cy="6665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0308" y="2401466"/>
                <a:ext cx="1715428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rgbClr val="FFFF00"/>
                    </a:solidFill>
                  </a:rPr>
                  <a:t>1</a:t>
                </a:r>
                <a:r>
                  <a:rPr lang="en-GB" sz="2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GB" sz="2400" dirty="0">
                    <a:solidFill>
                      <a:srgbClr val="FFFF00"/>
                    </a:solidFill>
                  </a:rPr>
                  <a:t>+</a:t>
                </a:r>
                <a:r>
                  <a:rPr lang="en-GB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GB" sz="3200" dirty="0">
                    <a:solidFill>
                      <a:srgbClr val="FFFF00"/>
                    </a:solidFill>
                  </a:rPr>
                  <a:t>2</a:t>
                </a:r>
                <a:r>
                  <a:rPr lang="en-GB" sz="2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rgbClr val="FFFF00"/>
                    </a:solidFill>
                  </a:rPr>
                  <a:t> </a:t>
                </a:r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08" y="2401466"/>
                <a:ext cx="1715428" cy="703398"/>
              </a:xfrm>
              <a:prstGeom prst="rect">
                <a:avLst/>
              </a:prstGeom>
              <a:blipFill rotWithShape="1">
                <a:blip r:embed="rId6"/>
                <a:stretch>
                  <a:fillRect l="-9253" t="-4348" b="-1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93330" y="2376910"/>
                <a:ext cx="1234854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GB" sz="3200" dirty="0">
                    <a:solidFill>
                      <a:srgbClr val="FFFF00"/>
                    </a:solidFill>
                  </a:rPr>
                  <a:t>3</a:t>
                </a:r>
                <a:r>
                  <a:rPr lang="en-GB" sz="2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GB" sz="2800" i="1" dirty="0">
                  <a:solidFill>
                    <a:srgbClr val="FFFF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330" y="2376910"/>
                <a:ext cx="1234854" cy="704295"/>
              </a:xfrm>
              <a:prstGeom prst="rect">
                <a:avLst/>
              </a:prstGeom>
              <a:blipFill rotWithShape="1">
                <a:blip r:embed="rId7"/>
                <a:stretch>
                  <a:fillRect l="-6897" t="-4348" b="-1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49954" y="3330000"/>
                <a:ext cx="12348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GB" sz="20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000" i="1" dirty="0">
                  <a:solidFill>
                    <a:srgbClr val="FFFF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954" y="3330000"/>
                <a:ext cx="1234854" cy="6705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74387" y="4169455"/>
                <a:ext cx="856597" cy="69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FF00"/>
                    </a:solidFill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GB" sz="2800" i="1" dirty="0">
                  <a:solidFill>
                    <a:srgbClr val="FFFF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387" y="4169455"/>
                <a:ext cx="856597" cy="699166"/>
              </a:xfrm>
              <a:prstGeom prst="rect">
                <a:avLst/>
              </a:prstGeom>
              <a:blipFill rotWithShape="1">
                <a:blip r:embed="rId9"/>
                <a:stretch>
                  <a:fillRect l="-2837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91300" y="5118783"/>
                <a:ext cx="1222772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GB" sz="20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000" i="1" dirty="0">
                  <a:solidFill>
                    <a:srgbClr val="FFFF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00" y="5118783"/>
                <a:ext cx="1222772" cy="6705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6413" y="3282336"/>
                <a:ext cx="1428202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rgbClr val="FFFF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sz="2800" i="1" dirty="0">
                  <a:solidFill>
                    <a:srgbClr val="FFFF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13" y="3282336"/>
                <a:ext cx="1428202" cy="700705"/>
              </a:xfrm>
              <a:prstGeom prst="rect">
                <a:avLst/>
              </a:prstGeom>
              <a:blipFill rotWithShape="1">
                <a:blip r:embed="rId11"/>
                <a:stretch>
                  <a:fillRect b="-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6413" y="4189898"/>
                <a:ext cx="1194701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rgbClr val="FFFF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sz="2800" i="1" dirty="0">
                  <a:solidFill>
                    <a:srgbClr val="FFFF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13" y="4189898"/>
                <a:ext cx="1194701" cy="710451"/>
              </a:xfrm>
              <a:prstGeom prst="rect">
                <a:avLst/>
              </a:prstGeom>
              <a:blipFill rotWithShape="1">
                <a:blip r:embed="rId12"/>
                <a:stretch>
                  <a:fillRect b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1117" y="5090673"/>
                <a:ext cx="1080119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rgbClr val="FFFF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GB" sz="2800" i="1" dirty="0">
                  <a:solidFill>
                    <a:srgbClr val="FFFF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17" y="5090673"/>
                <a:ext cx="1080119" cy="703398"/>
              </a:xfrm>
              <a:prstGeom prst="rect">
                <a:avLst/>
              </a:prstGeom>
              <a:blipFill rotWithShape="1">
                <a:blip r:embed="rId13"/>
                <a:stretch>
                  <a:fillRect b="-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add these fractions.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354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2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0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13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1/3 – 1/4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1/12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2/5 – 1/10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80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13/15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13/24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0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 ¼ - ½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5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 </a:t>
            </a:r>
            <a:r>
              <a:rPr lang="en-GB" dirty="0" smtClean="0">
                <a:solidFill>
                  <a:srgbClr val="FFFF00"/>
                </a:solidFill>
              </a:rPr>
              <a:t>1/5</a:t>
            </a:r>
            <a:r>
              <a:rPr lang="en-GB" sz="2400" dirty="0" smtClean="0">
                <a:solidFill>
                  <a:srgbClr val="FFFF00"/>
                </a:solidFill>
              </a:rPr>
              <a:t> – </a:t>
            </a:r>
            <a:r>
              <a:rPr lang="en-GB" dirty="0" smtClean="0">
                <a:solidFill>
                  <a:srgbClr val="FFFF00"/>
                </a:solidFill>
              </a:rPr>
              <a:t>1/3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60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7/8 – 1/3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to convert these decimals to %.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250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3/4 – 1/4 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4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1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8" y="667837"/>
            <a:ext cx="1362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½ x ¼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1/30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65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2</a:t>
            </a:r>
            <a:r>
              <a:rPr lang="en-GB" sz="2400" dirty="0" smtClean="0">
                <a:solidFill>
                  <a:srgbClr val="FFFF00"/>
                </a:solidFill>
              </a:rPr>
              <a:t>/3 x 1/4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4/9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05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1/56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86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135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2/3 x 2/3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1/7 x 1/8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40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1/3 x 1/2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multiply these fractions giving answers in the simplest form.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135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1/5 x 1/6 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2&amp;return=true"/>
          </p:cNvPr>
          <p:cNvSpPr/>
          <p:nvPr/>
        </p:nvSpPr>
        <p:spPr>
          <a:xfrm>
            <a:off x="405592" y="3318739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239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1/6 ÷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12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1/18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322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1/3 </a:t>
            </a:r>
            <a:r>
              <a:rPr lang="en-GB" sz="2400" dirty="0" smtClean="0">
                <a:solidFill>
                  <a:srgbClr val="FFFF00"/>
                </a:solidFill>
              </a:rPr>
              <a:t>÷ 2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57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1/2 ÷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9612" y="256937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80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2/9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0486" y="4352783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1/24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1/21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4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2/3 ÷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4" y="4317245"/>
            <a:ext cx="122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1/6 </a:t>
            </a:r>
            <a:r>
              <a:rPr lang="en-GB" sz="2400" dirty="0" smtClean="0">
                <a:solidFill>
                  <a:srgbClr val="FFFF00"/>
                </a:solidFill>
              </a:rPr>
              <a:t>÷ 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94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3/7 ÷  9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divide these fractions giving the answer in the simplest form.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143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 gave 100 people 100 seconds to name square numbers &lt; 200.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218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25% of 2 litres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84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500</a:t>
            </a:r>
            <a:r>
              <a:rPr lang="en-GB" sz="2400" i="1" dirty="0" smtClean="0">
                <a:solidFill>
                  <a:srgbClr val="FFFF00"/>
                </a:solidFill>
              </a:rPr>
              <a:t>ml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00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5% of 140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21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75% of 24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£0.42 or 42p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£1.56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244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80g or 0.08kg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95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15% of £2.80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46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39% of £4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37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1% of 8kg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calculate the % of these amounts.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24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772490" cy="864096"/>
            <a:chOff x="583486" y="980728"/>
            <a:chExt cx="3772490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486" y="1120388"/>
              <a:ext cx="37724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FFFF00"/>
                  </a:solidFill>
                </a:rPr>
                <a:t>Analogue </a:t>
              </a:r>
              <a:r>
                <a:rPr lang="en-GB" sz="3200" dirty="0" smtClean="0">
                  <a:solidFill>
                    <a:srgbClr val="FFFF00"/>
                  </a:solidFill>
                  <a:latin typeface="Calibri"/>
                  <a:cs typeface="Calibri"/>
                </a:rPr>
                <a:t>→ Digital</a:t>
              </a:r>
              <a:endParaRPr lang="en-GB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7544" y="464878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24 Hour Clock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66" y="2846212"/>
            <a:ext cx="3356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Digital </a:t>
            </a:r>
            <a:r>
              <a:rPr lang="en-GB" sz="3200" dirty="0" smtClean="0">
                <a:solidFill>
                  <a:srgbClr val="FFFF00"/>
                </a:solidFill>
                <a:latin typeface="Calibri"/>
                <a:cs typeface="Calibri"/>
              </a:rPr>
              <a:t>→ Analogue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Forward in time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6071" y="1120386"/>
            <a:ext cx="375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How long?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1" y="4648780"/>
            <a:ext cx="327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Backwards in time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619039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3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10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9" y="6919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Five to eight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7:55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151" y="1438710"/>
            <a:ext cx="3449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Twenty-seven minutes past 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6:27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352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Seventeen minutes to one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7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12:43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10:45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93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3:30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12:03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247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Quarter to eleven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90" y="4360458"/>
            <a:ext cx="211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Half past three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31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Three minutes past noon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6013942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change these analogue times to digital.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884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10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7:46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342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14 minutes to eight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350" y="1593470"/>
            <a:ext cx="148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10:15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332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Quarter past 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2:35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385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25 minutes to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89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9</a:t>
            </a:r>
            <a:r>
              <a:rPr lang="en-GB" sz="2400" dirty="0" smtClean="0">
                <a:solidFill>
                  <a:srgbClr val="FFFF00"/>
                </a:solidFill>
              </a:rPr>
              <a:t> minutes past 11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111" y="4369370"/>
            <a:ext cx="230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23 minutes to 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69370"/>
            <a:ext cx="225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 minutes to 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42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11.09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38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5:37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9:54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change these digital times to analogue.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089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5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9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0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02:30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13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5:48pm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17:48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12:04am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29" y="2569370"/>
            <a:ext cx="941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00:04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21:47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19:15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10:18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0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9:47pm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5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7:15pm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60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10:18am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convert these times to 24 hour clock.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250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2:30am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5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9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8" y="667837"/>
            <a:ext cx="244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5:40 – 6:25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45mins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4</a:t>
            </a:r>
            <a:r>
              <a:rPr lang="en-GB" sz="2400" dirty="0" smtClean="0">
                <a:solidFill>
                  <a:srgbClr val="FFFF00"/>
                </a:solidFill>
              </a:rPr>
              <a:t>hr 12mins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7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10:15 – 10:50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35mins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3hr 52mins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26mins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2hr 24mins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200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06:37 – 10:29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5:48 – 6:14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83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2:04 – 4:28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work out how long these TV programmes were.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214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2057 -  0109 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10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0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266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10:17 + 35mins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10:52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322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6:51 + 28mins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7:19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29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8:40 + 90mins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9612" y="256937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10:10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800"/>
            <a:ext cx="117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0104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0486" y="4352783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3:40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9:18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6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23:48 + 1hr 16mins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4" y="4317245"/>
            <a:ext cx="215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3:25 + 15mins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2:49 + 6hr 29mins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</a:t>
            </a:r>
            <a:r>
              <a:rPr lang="en-GB" dirty="0" smtClean="0">
                <a:solidFill>
                  <a:srgbClr val="FFFF00"/>
                </a:solidFill>
              </a:rPr>
              <a:t>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</a:t>
            </a:r>
            <a:r>
              <a:rPr lang="en-GB" dirty="0" smtClean="0">
                <a:solidFill>
                  <a:srgbClr val="FFFF00"/>
                </a:solidFill>
              </a:rPr>
              <a:t>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work out when a TV programme finished given its start time and length.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47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246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6:15 – 2hr 30mins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84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3</a:t>
            </a:r>
            <a:r>
              <a:rPr lang="en-GB" sz="2400" dirty="0" smtClean="0">
                <a:solidFill>
                  <a:srgbClr val="FFFF00"/>
                </a:solidFill>
              </a:rPr>
              <a:t>:45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00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3:18 – 46mins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2:32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65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2:45 – 6hrs 57mins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7:48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2:48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10:15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6056" y="5211539"/>
            <a:ext cx="244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7:35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24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4:22 – 94mins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46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10:30 – 15mins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59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8:50 – 1hr 15mins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4</a:t>
            </a:r>
            <a:r>
              <a:rPr lang="en-GB" dirty="0" smtClean="0">
                <a:solidFill>
                  <a:srgbClr val="FFFF00"/>
                </a:solidFill>
              </a:rPr>
              <a:t>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</a:t>
            </a:r>
            <a:r>
              <a:rPr lang="en-GB" dirty="0" smtClean="0">
                <a:solidFill>
                  <a:srgbClr val="FFFF00"/>
                </a:solidFill>
              </a:rPr>
              <a:t>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work out when a TV programme started given its length and finish time.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736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772490" cy="864096"/>
            <a:chOff x="583486" y="980728"/>
            <a:chExt cx="3772490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486" y="1120388"/>
              <a:ext cx="37724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FFFF00"/>
                  </a:solidFill>
                </a:rPr>
                <a:t>Simplifying Ratios</a:t>
              </a:r>
              <a:endParaRPr lang="en-GB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7544" y="464878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Proportion </a:t>
            </a:r>
            <a:r>
              <a:rPr lang="en-GB" sz="3200" dirty="0" smtClean="0">
                <a:solidFill>
                  <a:srgbClr val="FFFF00"/>
                </a:solidFill>
                <a:latin typeface="Calibri"/>
                <a:cs typeface="Calibri"/>
              </a:rPr>
              <a:t>→ Ratio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66" y="2846212"/>
            <a:ext cx="3428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Ratio </a:t>
            </a:r>
            <a:r>
              <a:rPr lang="en-GB" sz="3200" dirty="0" smtClean="0">
                <a:solidFill>
                  <a:srgbClr val="FFFF00"/>
                </a:solidFill>
                <a:latin typeface="Calibri"/>
                <a:cs typeface="Calibri"/>
              </a:rPr>
              <a:t>→ Proportion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FF00"/>
                </a:solidFill>
              </a:rPr>
              <a:t>Spiders:Flies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6071" y="1120386"/>
            <a:ext cx="2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Cooking 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1" y="4648780"/>
            <a:ext cx="327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Scale drawing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Ratio &amp; Proportion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3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10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9" y="6919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12:8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3:2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1" y="1665703"/>
            <a:ext cx="92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38:95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2:5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109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56:42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4:3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87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2:11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93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12:5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78486"/>
            <a:ext cx="71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2:3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247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22:121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90" y="4360458"/>
            <a:ext cx="105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36:15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103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34:51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6013942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simplify these ratios.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95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42501"/>
              </p:ext>
            </p:extLst>
          </p:nvPr>
        </p:nvGraphicFramePr>
        <p:xfrm>
          <a:off x="3491880" y="311586"/>
          <a:ext cx="1800200" cy="577443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00100"/>
                <a:gridCol w="900100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25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36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49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81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100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121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144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169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196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3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0082"/>
            </a:gs>
            <a:gs pos="100000">
              <a:srgbClr val="150090"/>
            </a:gs>
            <a:gs pos="38000">
              <a:srgbClr val="B8023A"/>
            </a:gs>
            <a:gs pos="48000">
              <a:srgbClr val="C00000"/>
            </a:gs>
            <a:gs pos="0">
              <a:srgbClr val="C928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10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</a:t>
            </a:r>
            <a:r>
              <a:rPr lang="en-GB" sz="2400" dirty="0" smtClean="0">
                <a:solidFill>
                  <a:srgbClr val="FFFF00"/>
                </a:solidFill>
              </a:rPr>
              <a:t>:7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69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2/9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350" y="1593470"/>
            <a:ext cx="148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</a:t>
            </a:r>
            <a:r>
              <a:rPr lang="en-GB" sz="2400" dirty="0" smtClean="0">
                <a:solidFill>
                  <a:srgbClr val="FFFF00"/>
                </a:solidFill>
              </a:rPr>
              <a:t>:4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87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3</a:t>
            </a:r>
            <a:r>
              <a:rPr lang="en-GB" sz="2400" dirty="0" smtClean="0">
                <a:solidFill>
                  <a:srgbClr val="FFFF00"/>
                </a:solidFill>
              </a:rPr>
              <a:t>:5: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90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1/5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65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111" y="4369370"/>
            <a:ext cx="90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1/5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69370"/>
            <a:ext cx="86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3/19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42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3:</a:t>
            </a:r>
            <a:r>
              <a:rPr lang="en-GB" sz="2400" dirty="0" smtClean="0">
                <a:solidFill>
                  <a:srgbClr val="FFFF00"/>
                </a:solidFill>
              </a:rPr>
              <a:t>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38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</a:t>
            </a:r>
            <a:r>
              <a:rPr lang="en-GB" sz="2400" dirty="0" smtClean="0">
                <a:solidFill>
                  <a:srgbClr val="FFFF00"/>
                </a:solidFill>
              </a:rPr>
              <a:t>:3: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3</a:t>
            </a:r>
            <a:r>
              <a:rPr lang="en-GB" sz="2400" dirty="0" smtClean="0">
                <a:solidFill>
                  <a:srgbClr val="FFFF00"/>
                </a:solidFill>
              </a:rPr>
              <a:t>:7: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change ratios of </a:t>
            </a:r>
            <a:r>
              <a:rPr lang="en-GB" sz="2400" dirty="0" err="1" smtClean="0"/>
              <a:t>white:</a:t>
            </a:r>
            <a:r>
              <a:rPr lang="en-GB" sz="2400" dirty="0" err="1" smtClean="0">
                <a:solidFill>
                  <a:srgbClr val="FFFF00"/>
                </a:solidFill>
              </a:rPr>
              <a:t>other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92D050"/>
                </a:solidFill>
              </a:rPr>
              <a:t>colours </a:t>
            </a:r>
            <a:r>
              <a:rPr lang="en-GB" sz="2400" dirty="0" smtClean="0"/>
              <a:t>to proportion of white.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1258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5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0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4:5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13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7/15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7:8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80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1:1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1:2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2:7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3:95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0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1/3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5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2/9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60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3/98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to convert these proportion of white to ratios of </a:t>
            </a:r>
            <a:r>
              <a:rPr lang="en-GB" sz="2400" dirty="0" err="1" smtClean="0"/>
              <a:t>white: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colours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250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4/9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8" y="667837"/>
            <a:ext cx="244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20 buns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80g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7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100 buns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400g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120g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68g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2kg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200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30 buns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17 buns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83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500 buns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work out how much sugar they needed to make buns if you need 20g for 5 buns.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214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 bun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7&amp;return=true"/>
          </p:cNvPr>
          <p:cNvSpPr/>
          <p:nvPr/>
        </p:nvSpPr>
        <p:spPr>
          <a:xfrm>
            <a:off x="384903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0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129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 spiders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 flies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322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45 flies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18 spiders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49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100 flies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9611" y="2569370"/>
            <a:ext cx="146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40 spiders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800"/>
            <a:ext cx="117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35 flies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0486" y="4352783"/>
            <a:ext cx="280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16 spiders &amp; 40 flies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66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1000 flies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6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14 spiders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3" y="4317245"/>
            <a:ext cx="377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56 (total of spiders and flies)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4</a:t>
            </a:r>
            <a:r>
              <a:rPr lang="en-GB" sz="2400" dirty="0" smtClean="0">
                <a:solidFill>
                  <a:srgbClr val="FFFF00"/>
                </a:solidFill>
              </a:rPr>
              <a:t>00 spiders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</a:t>
            </a:r>
            <a:r>
              <a:rPr lang="en-GB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549" y="5991341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work out how many spiders  and/or flies there would be if the ratio of spiders to flies is 2:5</a:t>
            </a:r>
            <a:endParaRPr lang="en-GB" sz="2400" dirty="0"/>
          </a:p>
        </p:txBody>
      </p:sp>
      <p:pic>
        <p:nvPicPr>
          <p:cNvPr id="5" name="Picture 2" descr="C:\Users\Peter\AppData\Local\Microsoft\Windows\Temporary Internet Files\Content.IE5\AUNESXUP\MC9004366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58" y="91381"/>
            <a:ext cx="804266" cy="10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8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354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2cm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2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00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15cm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75m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65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3mm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150cm or 1.5m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115m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80m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6056" y="5211539"/>
            <a:ext cx="100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17.5m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95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23cm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46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16cm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29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3.5cm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work out the actual length of a wall from measurements in a scale drawing (1cm = 5m)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56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345" y="1135775"/>
              <a:ext cx="3367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FFFF00"/>
                  </a:solidFill>
                  <a:latin typeface="Calibri"/>
                  <a:cs typeface="Calibri"/>
                </a:rPr>
                <a:t>→ Roman Numerals 1</a:t>
              </a:r>
              <a:endParaRPr lang="en-GB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rgbClr val="FFFF00"/>
                </a:solidFill>
                <a:cs typeface="Calibri"/>
              </a:rPr>
              <a:t>Roman Numerals →</a:t>
            </a:r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8071" y="1135775"/>
            <a:ext cx="3248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Calibri"/>
                <a:cs typeface="Calibri"/>
              </a:rPr>
              <a:t>Roman Numerals </a:t>
            </a:r>
            <a:r>
              <a:rPr lang="en-GB" sz="2800" dirty="0" smtClean="0">
                <a:solidFill>
                  <a:srgbClr val="FFFF00"/>
                </a:solidFill>
                <a:latin typeface="Calibri"/>
                <a:cs typeface="Calibri"/>
              </a:rPr>
              <a:t>→</a:t>
            </a:r>
            <a:r>
              <a:rPr lang="en-GB" sz="3200" dirty="0" smtClean="0">
                <a:solidFill>
                  <a:srgbClr val="FFFF00"/>
                </a:solidFill>
              </a:rPr>
              <a:t> 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1" y="4648780"/>
            <a:ext cx="194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Calculations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310" y="2846278"/>
            <a:ext cx="332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Calibri"/>
                <a:cs typeface="Calibri"/>
              </a:rPr>
              <a:t>→ Roman Numerals 2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4648780"/>
            <a:ext cx="194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Calculations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Roman Numerals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8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9" y="6919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8261" y="1665703"/>
            <a:ext cx="92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109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12225" y="3451392"/>
            <a:ext cx="87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93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LIII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71378" y="5278486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CXII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247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90" y="4360458"/>
            <a:ext cx="105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103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112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write these numbers as Roman Numerals.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6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7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LXXXVIII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553" y="1577210"/>
            <a:ext cx="8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IX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87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XXVII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140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27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65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111" y="436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69370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42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38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LXXIV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XLI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write figures for these Roman Numerals.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820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2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0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13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1888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27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DCCCLXXXVIII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25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2015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MMXV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XLIX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28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MMMCMLXXXVIII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0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06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21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3988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convert these numbers to Roman Numerals.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78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550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1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8" y="667837"/>
            <a:ext cx="172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CMXXIII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923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CCCDXXII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372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3748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785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9393" y="5165373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894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257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MMMDCCXLVIII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83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DCCCXCIV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figures for these Roman Numerals.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214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</a:p>
        </p:txBody>
      </p:sp>
    </p:spTree>
    <p:extLst>
      <p:ext uri="{BB962C8B-B14F-4D97-AF65-F5344CB8AC3E}">
        <p14:creationId xmlns:p14="http://schemas.microsoft.com/office/powerpoint/2010/main" val="7117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 gave 100 people 100 seconds to name a factor of 96.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2&amp;return=true"/>
          </p:cNvPr>
          <p:cNvSpPr/>
          <p:nvPr/>
        </p:nvSpPr>
        <p:spPr>
          <a:xfrm>
            <a:off x="384903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9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15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+ XIX</a:t>
            </a:r>
            <a:endParaRPr lang="en-GB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XXIV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21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GB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XLVIII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7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LXXXVI - XXXII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71379" y="2550087"/>
            <a:ext cx="146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799"/>
            <a:ext cx="117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28577" y="4317245"/>
            <a:ext cx="280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DXXXI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66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DCCC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6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CXXXII ÷ XII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2013" y="4317245"/>
            <a:ext cx="377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CXLII + CCCLXXXIX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GB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write the answers to these calculations in Roman Numerals.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89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100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1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282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DCXLIII + CXXVIII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62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DCCLXXI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00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CDXC ÷ LXX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6764" y="2600147"/>
            <a:ext cx="389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MMDCCCLXXXVIII - MDXXVII</a:t>
            </a:r>
            <a:endParaRPr lang="en-GB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MCCCLXI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05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76056" y="521153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XCVI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6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LXXI - XLIX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46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+ VIII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1600" dirty="0" smtClean="0">
                <a:solidFill>
                  <a:srgbClr val="FFFF00"/>
                </a:solidFill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answers to these calculations in Roman Numerals.</a:t>
            </a:r>
          </a:p>
        </p:txBody>
      </p:sp>
    </p:spTree>
    <p:extLst>
      <p:ext uri="{BB962C8B-B14F-4D97-AF65-F5344CB8AC3E}">
        <p14:creationId xmlns:p14="http://schemas.microsoft.com/office/powerpoint/2010/main" val="27472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336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  <a:latin typeface="Calibri"/>
                  <a:cs typeface="Calibri"/>
                </a:rPr>
                <a:t>Highest Common Factor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Indices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205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Squares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19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Square Roots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347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Lowest Common Multiple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915" y="4710334"/>
            <a:ext cx="324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Factorise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84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9" y="6919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16, 24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61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8261" y="1665703"/>
            <a:ext cx="106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96, 72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109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63, 84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58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21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49738" y="3470503"/>
            <a:ext cx="43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93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78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82555" y="5223203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146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144, 40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90" y="4360458"/>
            <a:ext cx="1466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156, 390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14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156, 60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find the highest common factors of these numbers.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004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7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4, 3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598" y="1598749"/>
            <a:ext cx="8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6, 8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87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24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15, 20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140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65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59111" y="436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2730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42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12, 20, 15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188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78, 182, 130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8, 12, 15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find the lowest common multiple of these numbers.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95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5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06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2 </a:t>
            </a:r>
            <a:r>
              <a:rPr lang="en-GB" sz="2400" dirty="0" smtClean="0">
                <a:solidFill>
                  <a:srgbClr val="FFFF00"/>
                </a:solidFill>
              </a:rPr>
              <a:t>X </a:t>
            </a:r>
            <a:r>
              <a:rPr lang="en-GB" sz="2400" dirty="0">
                <a:solidFill>
                  <a:srgbClr val="FFFF00"/>
                </a:solidFill>
              </a:rPr>
              <a:t>2 </a:t>
            </a:r>
            <a:r>
              <a:rPr lang="en-GB" sz="2400" dirty="0" smtClean="0">
                <a:solidFill>
                  <a:srgbClr val="FFFF00"/>
                </a:solidFill>
              </a:rPr>
              <a:t>X </a:t>
            </a:r>
            <a:r>
              <a:rPr lang="en-GB" sz="2400" dirty="0">
                <a:solidFill>
                  <a:srgbClr val="FFFF00"/>
                </a:solidFill>
              </a:rPr>
              <a:t>3 </a:t>
            </a:r>
            <a:r>
              <a:rPr lang="en-GB" sz="2400" dirty="0" smtClean="0">
                <a:solidFill>
                  <a:srgbClr val="FFFF00"/>
                </a:solidFill>
              </a:rPr>
              <a:t>X </a:t>
            </a:r>
            <a:r>
              <a:rPr lang="en-GB" sz="2400" dirty="0">
                <a:solidFill>
                  <a:srgbClr val="FFFF00"/>
                </a:solidFill>
              </a:rPr>
              <a:t>3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13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27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 X 13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25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7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 X 2 X </a:t>
            </a:r>
            <a:r>
              <a:rPr lang="en-GB" sz="2400" dirty="0">
                <a:solidFill>
                  <a:srgbClr val="FFFF00"/>
                </a:solidFill>
              </a:rPr>
              <a:t>2</a:t>
            </a:r>
            <a:r>
              <a:rPr lang="en-GB" sz="2400" dirty="0" smtClean="0">
                <a:solidFill>
                  <a:srgbClr val="FFFF00"/>
                </a:solidFill>
              </a:rPr>
              <a:t> X 2 X 2 X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 X 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1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13 X 2 X 2 X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28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 X 3 X 5 X 7 X 11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0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06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21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2310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factorise these numbers.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78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36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1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134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13 X 2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5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r>
              <a:rPr lang="en-GB" sz="2400" dirty="0" smtClean="0">
                <a:solidFill>
                  <a:srgbClr val="FFFF00"/>
                </a:solidFill>
              </a:rPr>
              <a:t> X 2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8000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785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144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9393" y="5165373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900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257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</a:t>
            </a:r>
            <a:r>
              <a:rPr lang="en-GB" sz="2400" baseline="30000" dirty="0" smtClean="0">
                <a:solidFill>
                  <a:srgbClr val="FFFF00"/>
                </a:solidFill>
              </a:rPr>
              <a:t>3</a:t>
            </a:r>
            <a:r>
              <a:rPr lang="en-GB" sz="2400" dirty="0" smtClean="0">
                <a:solidFill>
                  <a:srgbClr val="FFFF00"/>
                </a:solidFill>
              </a:rPr>
              <a:t> X 2</a:t>
            </a:r>
            <a:r>
              <a:rPr lang="en-GB" sz="2400" baseline="300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28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r>
              <a:rPr lang="en-GB" sz="2400" dirty="0" smtClean="0">
                <a:solidFill>
                  <a:srgbClr val="FFFF00"/>
                </a:solidFill>
              </a:rPr>
              <a:t> X 2</a:t>
            </a:r>
            <a:r>
              <a:rPr lang="en-GB" sz="2400" baseline="30000" dirty="0" smtClean="0">
                <a:solidFill>
                  <a:srgbClr val="FFFF00"/>
                </a:solidFill>
              </a:rPr>
              <a:t>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83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r>
              <a:rPr lang="en-GB" sz="2400" dirty="0" smtClean="0">
                <a:solidFill>
                  <a:srgbClr val="FFFF00"/>
                </a:solidFill>
              </a:rPr>
              <a:t> X 3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work out these indices.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1441" y="1623376"/>
            <a:ext cx="113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2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r>
              <a:rPr lang="en-GB" sz="2400" dirty="0" smtClean="0">
                <a:solidFill>
                  <a:srgbClr val="FFFF00"/>
                </a:solidFill>
              </a:rPr>
              <a:t> X 3</a:t>
            </a:r>
            <a:r>
              <a:rPr lang="en-GB" sz="2400" baseline="30000" dirty="0" smtClean="0">
                <a:solidFill>
                  <a:srgbClr val="FFFF00"/>
                </a:solidFill>
              </a:rPr>
              <a:t>2  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1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5&amp;return=true"/>
          </p:cNvPr>
          <p:cNvSpPr/>
          <p:nvPr/>
        </p:nvSpPr>
        <p:spPr>
          <a:xfrm>
            <a:off x="384903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100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15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22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484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219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8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  <a:p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7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1470" y="2550087"/>
            <a:ext cx="146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799"/>
            <a:ext cx="117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28577" y="4317245"/>
            <a:ext cx="280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144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66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6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2</a:t>
            </a:r>
            <a:r>
              <a:rPr lang="en-GB" sz="2400" baseline="30000" dirty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3" y="4317245"/>
            <a:ext cx="78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12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100</a:t>
            </a:r>
            <a:r>
              <a:rPr lang="en-GB" sz="2400" baseline="300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write calculate these squares.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999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0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8942" y="671076"/>
                <a:ext cx="956884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dirty="0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42" y="671076"/>
                <a:ext cx="956884" cy="5052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959112" y="679370"/>
            <a:ext cx="162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3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0461" y="1657245"/>
                <a:ext cx="2003306" cy="503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49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1" y="1657245"/>
                <a:ext cx="2003306" cy="5038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993330" y="1669543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7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6764" y="2600147"/>
                <a:ext cx="1604956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121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64" y="2600147"/>
                <a:ext cx="1604956" cy="5052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993330" y="25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05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13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14519" y="522320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16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6413" y="3448023"/>
                <a:ext cx="1093259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169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13" y="3448023"/>
                <a:ext cx="1093259" cy="5052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6413" y="4348023"/>
                <a:ext cx="955701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dirty="0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36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13" y="4348023"/>
                <a:ext cx="955701" cy="5052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9553" y="5263448"/>
                <a:ext cx="1080119" cy="51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dirty="0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256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5263448"/>
                <a:ext cx="1080119" cy="5127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square root of these numbers.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45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336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Number Sequences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Find the n</a:t>
            </a:r>
            <a:r>
              <a:rPr lang="en-GB" sz="2400" baseline="30000" dirty="0">
                <a:solidFill>
                  <a:srgbClr val="FFFF00"/>
                </a:solidFill>
              </a:rPr>
              <a:t>th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 term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320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Number Sequences 4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9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Find the 15</a:t>
            </a:r>
            <a:r>
              <a:rPr lang="en-GB" sz="2400" baseline="30000" dirty="0" smtClean="0">
                <a:solidFill>
                  <a:srgbClr val="FFFF00"/>
                </a:solidFill>
              </a:rPr>
              <a:t>th</a:t>
            </a:r>
            <a:r>
              <a:rPr lang="en-GB" sz="2400" dirty="0" smtClean="0">
                <a:solidFill>
                  <a:srgbClr val="FFFF00"/>
                </a:solidFill>
              </a:rPr>
              <a:t> term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347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Number Sequences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324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Number Sequences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1" y="6190399"/>
            <a:ext cx="215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Number Sequences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8139"/>
              </p:ext>
            </p:extLst>
          </p:nvPr>
        </p:nvGraphicFramePr>
        <p:xfrm>
          <a:off x="3491880" y="311586"/>
          <a:ext cx="1800200" cy="504117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00100"/>
                <a:gridCol w="900100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16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24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48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lt1"/>
                          </a:solidFill>
                        </a:rPr>
                        <a:t>96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1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7  5  3  1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-1  -3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19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1  4  16  25 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0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36  49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244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3  5  8  12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0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17  23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738" y="3470503"/>
            <a:ext cx="12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0.5  0.6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1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61  67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2555" y="5223203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32  64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0.1  0.2  0.3  0.4 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218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37  43  49  55 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16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2  4  8  16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find the next two numbers in these sequences.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47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10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7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19  12  6  1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-3  -6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8" y="1598749"/>
            <a:ext cx="134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2  3  5  7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11  13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7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2.16  2.11  2.06  2.01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205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1.96  1.91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65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3  5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111" y="436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34  36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312  936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42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0  1  1  2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23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26  28  30  32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94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2  6  18  54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find the next two numbers in these sequences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82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5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9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34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171  188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221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  _  4.1  _  4.2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4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4.05  4.15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21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  _  16  _  30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87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9  23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117  129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1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  -7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28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9  12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02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105  _  _  141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2363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11  _  _  -16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283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  _  _  15  18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fill in the missing numbers </a:t>
            </a:r>
            <a:r>
              <a:rPr lang="en-GB" sz="2400" dirty="0"/>
              <a:t>in these sequences.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193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154  _  _  205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170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8  11  14  17 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</a:t>
            </a:r>
            <a:r>
              <a:rPr lang="en-GB" sz="2400" i="1" dirty="0" smtClean="0">
                <a:solidFill>
                  <a:srgbClr val="FFFF00"/>
                </a:solidFill>
              </a:rPr>
              <a:t>n</a:t>
            </a:r>
            <a:r>
              <a:rPr lang="en-GB" sz="2400" dirty="0" smtClean="0">
                <a:solidFill>
                  <a:srgbClr val="FFFF00"/>
                </a:solidFill>
              </a:rPr>
              <a:t> + 5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0.5</a:t>
            </a:r>
            <a:r>
              <a:rPr lang="en-GB" sz="2400" i="1" dirty="0" smtClean="0">
                <a:solidFill>
                  <a:srgbClr val="FFFF00"/>
                </a:solidFill>
              </a:rPr>
              <a:t>n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1  7  13  19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</a:t>
            </a:r>
            <a:r>
              <a:rPr lang="en-GB" sz="2400" i="1" dirty="0" smtClean="0">
                <a:solidFill>
                  <a:srgbClr val="FFFF00"/>
                </a:solidFill>
              </a:rPr>
              <a:t>n</a:t>
            </a:r>
            <a:r>
              <a:rPr lang="en-GB" sz="2400" dirty="0" smtClean="0">
                <a:solidFill>
                  <a:srgbClr val="FFFF00"/>
                </a:solidFill>
              </a:rPr>
              <a:t> - 5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</a:t>
            </a:r>
            <a:r>
              <a:rPr lang="en-GB" sz="2400" i="1" dirty="0" smtClean="0">
                <a:solidFill>
                  <a:srgbClr val="FFFF00"/>
                </a:solidFill>
              </a:rPr>
              <a:t>n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-2</a:t>
            </a:r>
            <a:r>
              <a:rPr lang="en-GB" sz="2400" i="1" dirty="0" smtClean="0">
                <a:solidFill>
                  <a:srgbClr val="FFFF00"/>
                </a:solidFill>
              </a:rPr>
              <a:t>n</a:t>
            </a:r>
            <a:r>
              <a:rPr lang="en-GB" sz="2400" dirty="0" smtClean="0">
                <a:solidFill>
                  <a:srgbClr val="FFFF00"/>
                </a:solidFill>
              </a:rPr>
              <a:t> + 11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9393" y="5165373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-3</a:t>
            </a:r>
            <a:r>
              <a:rPr lang="en-GB" sz="2400" i="1" dirty="0" smtClean="0">
                <a:solidFill>
                  <a:srgbClr val="FFFF00"/>
                </a:solidFill>
              </a:rPr>
              <a:t>n</a:t>
            </a:r>
            <a:r>
              <a:rPr lang="en-GB" sz="2400" dirty="0" smtClean="0">
                <a:solidFill>
                  <a:srgbClr val="FFFF00"/>
                </a:solidFill>
              </a:rPr>
              <a:t> + 7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257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2  4  6  8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200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9  7  5  3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54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4  1  -2  -5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work out the </a:t>
            </a:r>
            <a:r>
              <a:rPr lang="en-GB" sz="2400" i="1" dirty="0" smtClean="0"/>
              <a:t>n</a:t>
            </a:r>
            <a:r>
              <a:rPr lang="en-GB" sz="2400" baseline="30000" dirty="0">
                <a:solidFill>
                  <a:srgbClr val="FFFF00"/>
                </a:solidFill>
                <a:cs typeface="Calibri"/>
              </a:rPr>
              <a:t>th</a:t>
            </a:r>
            <a:r>
              <a:rPr lang="en-GB" sz="2400" dirty="0" smtClean="0"/>
              <a:t> term in these sequences.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1440" y="1623376"/>
            <a:ext cx="213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0.5  1  1.5  2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0&amp;return=true"/>
          </p:cNvPr>
          <p:cNvSpPr/>
          <p:nvPr/>
        </p:nvSpPr>
        <p:spPr>
          <a:xfrm>
            <a:off x="384903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8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15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  5  1  -3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-47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21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3  6  9  12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45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7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0.4  0.7  1.0  1.3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1470" y="2550087"/>
            <a:ext cx="146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4.6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799"/>
            <a:ext cx="117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-46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8577" y="4317245"/>
            <a:ext cx="72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147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83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80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6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-4  -7  -10  -13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3" y="4317245"/>
            <a:ext cx="215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21  30  39  48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10  15  20  25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find the 15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term in these sequences.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87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28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10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8942" y="671076"/>
                <a:ext cx="21388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FF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FFFF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8  27</m:t>
                    </m:r>
                  </m:oMath>
                </a14:m>
                <a:r>
                  <a:rPr lang="en-GB" sz="2400" dirty="0" smtClean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  _  _</a:t>
                </a:r>
                <a:endParaRPr lang="en-GB" sz="2400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42" y="671076"/>
                <a:ext cx="213884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7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959112" y="679370"/>
            <a:ext cx="119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64  125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214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40  20  10   _  _ 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5  2.5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764" y="2600147"/>
            <a:ext cx="203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7  _  23  _  39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15  31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05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16  20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0.375  0.625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9" y="522320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-1.5  -6.5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88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4  8  12  _  _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35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0.125  0.25  _  0.5  _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3.5  1  _  -4  _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find the missing number in these sequences.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34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336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Find </a:t>
              </a:r>
              <a:r>
                <a:rPr lang="en-GB" sz="2400" dirty="0" smtClean="0">
                  <a:solidFill>
                    <a:srgbClr val="FFFF00"/>
                  </a:solidFill>
                  <a:latin typeface="Old English Text MT" panose="03040902040508030806" pitchFamily="66" charset="0"/>
                </a:rPr>
                <a:t>x</a:t>
              </a:r>
              <a:r>
                <a:rPr lang="en-GB" sz="2400" dirty="0" smtClean="0">
                  <a:solidFill>
                    <a:srgbClr val="FFFF00"/>
                  </a:solidFill>
                </a:rPr>
                <a:t> (1)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Finding values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320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Finding values 1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9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 variables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347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Find </a:t>
            </a:r>
            <a:r>
              <a:rPr lang="en-GB" sz="2400" dirty="0" smtClean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 (2)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324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Find </a:t>
            </a:r>
            <a:r>
              <a:rPr lang="en-GB" sz="2400" dirty="0" smtClean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 (3)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Algebra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3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+ 1 =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90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19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– 4 = 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0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= 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244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 + 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0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70503"/>
            <a:ext cx="12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12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5" y="4369370"/>
            <a:ext cx="11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15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-4 + 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218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21 – 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16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 + 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-2 = 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find the value of </a:t>
            </a:r>
            <a:r>
              <a:rPr lang="en-GB" sz="2400" dirty="0">
                <a:latin typeface="Old English Text MT" panose="03040902040508030806" pitchFamily="66" charset="0"/>
              </a:rPr>
              <a:t>x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18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7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2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= 4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8" y="1598749"/>
            <a:ext cx="134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51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17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7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9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81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205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5411" y="3467134"/>
            <a:ext cx="81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111" y="436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15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42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24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23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5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75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94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8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48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find </a:t>
            </a:r>
            <a:r>
              <a:rPr lang="en-GB" sz="2400" dirty="0" smtClean="0"/>
              <a:t>the value of </a:t>
            </a:r>
            <a:r>
              <a:rPr lang="en-GB" sz="2400" dirty="0">
                <a:latin typeface="Old English Text MT" panose="03040902040508030806" pitchFamily="66" charset="0"/>
              </a:rPr>
              <a:t>x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2349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5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34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221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6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+ 5 = 23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4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21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10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– 7  = 83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87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9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1379" y="3448022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4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1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8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28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= 36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02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3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– 6 = 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2363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7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– 5 = 51 </a:t>
            </a:r>
            <a:endParaRPr lang="en-GB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8908" y="5081151"/>
                <a:ext cx="2034403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08" y="5081151"/>
                <a:ext cx="2034403" cy="7224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find the value of </a:t>
            </a:r>
            <a:r>
              <a:rPr lang="en-GB" sz="2400" dirty="0">
                <a:latin typeface="Old English Text MT" panose="03040902040508030806" pitchFamily="66" charset="0"/>
              </a:rPr>
              <a:t>x</a:t>
            </a:r>
            <a:r>
              <a:rPr lang="en-GB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193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2</a:t>
            </a:r>
            <a:r>
              <a:rPr lang="en-GB" sz="2400" dirty="0">
                <a:solidFill>
                  <a:srgbClr val="FFFF00"/>
                </a:solidFill>
                <a:latin typeface="Old English Text MT" panose="03040902040508030806" pitchFamily="66" charset="0"/>
              </a:rPr>
              <a:t>x</a:t>
            </a:r>
            <a:r>
              <a:rPr lang="en-GB" sz="2400" dirty="0" smtClean="0">
                <a:solidFill>
                  <a:srgbClr val="FFFF00"/>
                </a:solidFill>
              </a:rPr>
              <a:t> + 2 = 4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4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8568</TotalTime>
  <Words>7643</Words>
  <Application>Microsoft Office PowerPoint</Application>
  <PresentationFormat>On-screen Show (4:3)</PresentationFormat>
  <Paragraphs>3015</Paragraphs>
  <Slides>369</Slides>
  <Notes>0</Notes>
  <HiddenSlides>0</HiddenSlides>
  <MMClips>118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369</vt:i4>
      </vt:variant>
      <vt:variant>
        <vt:lpstr>Custom Shows</vt:lpstr>
      </vt:variant>
      <vt:variant>
        <vt:i4>102</vt:i4>
      </vt:variant>
    </vt:vector>
  </HeadingPairs>
  <TitlesOfParts>
    <vt:vector size="478" baseType="lpstr">
      <vt:lpstr>Arial</vt:lpstr>
      <vt:lpstr>Calibri</vt:lpstr>
      <vt:lpstr>Cambria Math</vt:lpstr>
      <vt:lpstr>Mongolian Baiti</vt:lpstr>
      <vt:lpstr>Old English Text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80</vt:lpstr>
      <vt:lpstr>81</vt:lpstr>
      <vt:lpstr>82</vt:lpstr>
      <vt:lpstr>83</vt:lpstr>
      <vt:lpstr>84</vt:lpstr>
      <vt:lpstr>85</vt:lpstr>
      <vt:lpstr>86</vt:lpstr>
      <vt:lpstr>87</vt:lpstr>
      <vt:lpstr>88</vt:lpstr>
      <vt:lpstr>89</vt:lpstr>
      <vt:lpstr>90</vt:lpstr>
      <vt:lpstr>91</vt:lpstr>
      <vt:lpstr>92</vt:lpstr>
      <vt:lpstr>93</vt:lpstr>
      <vt:lpstr>94</vt:lpstr>
      <vt:lpstr>95</vt:lpstr>
      <vt:lpstr>96</vt:lpstr>
      <vt:lpstr>97</vt:lpstr>
      <vt:lpstr>98</vt:lpstr>
      <vt:lpstr>99</vt:lpstr>
      <vt:lpstr>100</vt:lpstr>
      <vt:lpstr>pointless</vt:lpstr>
      <vt:lpstr>01</vt:lpstr>
      <vt:lpstr>02</vt:lpstr>
      <vt:lpstr>03</vt:lpstr>
      <vt:lpstr>04</vt:lpstr>
      <vt:lpstr>05</vt:lpstr>
      <vt:lpstr>06</vt:lpstr>
      <vt:lpstr>07</vt:lpstr>
      <vt:lpstr>08</vt:lpstr>
      <vt:lpstr>09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37</vt:lpstr>
      <vt:lpstr>38</vt:lpstr>
      <vt:lpstr>39</vt:lpstr>
      <vt:lpstr>40</vt:lpstr>
      <vt:lpstr>41</vt:lpstr>
      <vt:lpstr>42</vt:lpstr>
      <vt:lpstr>43</vt:lpstr>
      <vt:lpstr>44</vt:lpstr>
      <vt:lpstr>45</vt:lpstr>
      <vt:lpstr>46</vt:lpstr>
      <vt:lpstr>47</vt:lpstr>
      <vt:lpstr>48</vt:lpstr>
      <vt:lpstr>49</vt:lpstr>
      <vt:lpstr>50</vt:lpstr>
      <vt:lpstr>51</vt:lpstr>
      <vt:lpstr>52</vt:lpstr>
      <vt:lpstr>53</vt:lpstr>
      <vt:lpstr>54</vt:lpstr>
      <vt:lpstr>55</vt:lpstr>
      <vt:lpstr>56</vt:lpstr>
      <vt:lpstr>57</vt:lpstr>
      <vt:lpstr>58</vt:lpstr>
      <vt:lpstr>59</vt:lpstr>
      <vt:lpstr>60</vt:lpstr>
      <vt:lpstr>61</vt:lpstr>
      <vt:lpstr>62</vt:lpstr>
      <vt:lpstr>63</vt:lpstr>
      <vt:lpstr>64</vt:lpstr>
      <vt:lpstr>65</vt:lpstr>
      <vt:lpstr>66</vt:lpstr>
      <vt:lpstr>67</vt:lpstr>
      <vt:lpstr>68</vt:lpstr>
      <vt:lpstr>69</vt:lpstr>
      <vt:lpstr>70</vt:lpstr>
      <vt:lpstr>71</vt:lpstr>
      <vt:lpstr>72</vt:lpstr>
      <vt:lpstr>73</vt:lpstr>
      <vt:lpstr>74</vt:lpstr>
      <vt:lpstr>75</vt:lpstr>
      <vt:lpstr>76</vt:lpstr>
      <vt:lpstr>77</vt:lpstr>
      <vt:lpstr>78</vt:lpstr>
      <vt:lpstr>79</vt:lpstr>
      <vt:lpstr>wrong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Peter Barnett</cp:lastModifiedBy>
  <cp:revision>468</cp:revision>
  <cp:lastPrinted>2014-09-12T17:57:41Z</cp:lastPrinted>
  <dcterms:created xsi:type="dcterms:W3CDTF">2014-07-22T08:08:31Z</dcterms:created>
  <dcterms:modified xsi:type="dcterms:W3CDTF">2016-08-30T09:25:30Z</dcterms:modified>
</cp:coreProperties>
</file>